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17"/>
  </p:notesMasterIdLst>
  <p:handoutMasterIdLst>
    <p:handoutMasterId r:id="rId18"/>
  </p:handoutMasterIdLst>
  <p:sldIdLst>
    <p:sldId id="389" r:id="rId2"/>
    <p:sldId id="380" r:id="rId3"/>
    <p:sldId id="407" r:id="rId4"/>
    <p:sldId id="409" r:id="rId5"/>
    <p:sldId id="330" r:id="rId6"/>
    <p:sldId id="410" r:id="rId7"/>
    <p:sldId id="413" r:id="rId8"/>
    <p:sldId id="391" r:id="rId9"/>
    <p:sldId id="393" r:id="rId10"/>
    <p:sldId id="394" r:id="rId11"/>
    <p:sldId id="386" r:id="rId12"/>
    <p:sldId id="401" r:id="rId13"/>
    <p:sldId id="415" r:id="rId14"/>
    <p:sldId id="414" r:id="rId15"/>
    <p:sldId id="40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851" autoAdjust="0"/>
  </p:normalViewPr>
  <p:slideViewPr>
    <p:cSldViewPr>
      <p:cViewPr varScale="1">
        <p:scale>
          <a:sx n="90" d="100"/>
          <a:sy n="90" d="100"/>
        </p:scale>
        <p:origin x="2214" y="78"/>
      </p:cViewPr>
      <p:guideLst>
        <p:guide orient="horz" pos="2160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7.64062081307516E-3"/>
          <c:y val="2.6455026455026499E-2"/>
          <c:w val="0.69367704335167901"/>
          <c:h val="0.97354497354497405"/>
        </c:manualLayout>
      </c:layout>
      <c:barChart>
        <c:barDir val="col"/>
        <c:grouping val="clustered"/>
        <c:varyColors val="0"/>
        <c:ser>
          <c:idx val="0"/>
          <c:order val="0"/>
          <c:tx>
            <c:v>Pre Evaluation Average</c:v>
          </c:tx>
          <c:spPr>
            <a:solidFill>
              <a:srgbClr val="4F81BD"/>
            </a:solidFill>
            <a:ln>
              <a:noFill/>
            </a:ln>
          </c:spPr>
          <c:invertIfNegative val="0"/>
          <c:cat>
            <c:strLit>
              <c:ptCount val="3"/>
              <c:pt idx="0">
                <c:v>PreK, Kindergarten</c:v>
              </c:pt>
              <c:pt idx="1">
                <c:v>First- Third</c:v>
              </c:pt>
              <c:pt idx="2">
                <c:v>Fourth- Fifth</c:v>
              </c:pt>
            </c:strLit>
          </c:cat>
          <c:val>
            <c:numLit>
              <c:formatCode>General</c:formatCode>
              <c:ptCount val="3"/>
              <c:pt idx="0">
                <c:v>0.56024844720496902</c:v>
              </c:pt>
              <c:pt idx="1">
                <c:v>0.70309038307365201</c:v>
              </c:pt>
              <c:pt idx="2">
                <c:v>0.69470588235294095</c:v>
              </c:pt>
            </c:numLit>
          </c:val>
        </c:ser>
        <c:ser>
          <c:idx val="1"/>
          <c:order val="1"/>
          <c:tx>
            <c:v>Post Evaluation Average</c:v>
          </c:tx>
          <c:spPr>
            <a:solidFill>
              <a:srgbClr val="C0504D"/>
            </a:solidFill>
            <a:ln>
              <a:noFill/>
            </a:ln>
          </c:spPr>
          <c:invertIfNegative val="0"/>
          <c:cat>
            <c:strLit>
              <c:ptCount val="3"/>
              <c:pt idx="0">
                <c:v>PreK, Kindergarten</c:v>
              </c:pt>
              <c:pt idx="1">
                <c:v>First- Third</c:v>
              </c:pt>
              <c:pt idx="2">
                <c:v>Fourth- Fifth</c:v>
              </c:pt>
            </c:strLit>
          </c:cat>
          <c:val>
            <c:numLit>
              <c:formatCode>General</c:formatCode>
              <c:ptCount val="3"/>
              <c:pt idx="0">
                <c:v>0.76397515527950299</c:v>
              </c:pt>
              <c:pt idx="1">
                <c:v>0.84931506849315097</c:v>
              </c:pt>
              <c:pt idx="2">
                <c:v>0.92882352941176405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92752"/>
        <c:axId val="174692360"/>
      </c:barChart>
      <c:valAx>
        <c:axId val="174692360"/>
        <c:scaling>
          <c:orientation val="minMax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74692752"/>
        <c:crosses val="autoZero"/>
        <c:crossBetween val="between"/>
      </c:valAx>
      <c:catAx>
        <c:axId val="17469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6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74692360"/>
        <c:crosses val="autoZero"/>
        <c:auto val="1"/>
        <c:lblAlgn val="ctr"/>
        <c:lblOffset val="100"/>
        <c:noMultiLvlLbl val="0"/>
      </c:catAx>
      <c:spPr>
        <a:solidFill>
          <a:srgbClr val="A6A6A6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72729565460447299"/>
          <c:y val="0.65152314294046598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16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BFBFB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Pre Evaluation Average</c:v>
          </c:tx>
          <c:spPr>
            <a:solidFill>
              <a:srgbClr val="4F81BD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First Exposure</c:v>
              </c:pt>
              <c:pt idx="1">
                <c:v>Repeat Exposure</c:v>
              </c:pt>
            </c:strLit>
          </c:cat>
          <c:val>
            <c:numLit>
              <c:formatCode>General</c:formatCode>
              <c:ptCount val="2"/>
              <c:pt idx="0">
                <c:v>0.63177570093457902</c:v>
              </c:pt>
              <c:pt idx="1">
                <c:v>0.81732283464566902</c:v>
              </c:pt>
            </c:numLit>
          </c:val>
        </c:ser>
        <c:ser>
          <c:idx val="1"/>
          <c:order val="1"/>
          <c:tx>
            <c:v>Post Evaluation Average</c:v>
          </c:tx>
          <c:spPr>
            <a:solidFill>
              <a:srgbClr val="C0504D"/>
            </a:solidFill>
            <a:ln>
              <a:noFill/>
            </a:ln>
          </c:spPr>
          <c:invertIfNegative val="0"/>
          <c:cat>
            <c:strLit>
              <c:ptCount val="2"/>
              <c:pt idx="0">
                <c:v>First Exposure</c:v>
              </c:pt>
              <c:pt idx="1">
                <c:v>Repeat Exposure</c:v>
              </c:pt>
            </c:strLit>
          </c:cat>
          <c:val>
            <c:numLit>
              <c:formatCode>General</c:formatCode>
              <c:ptCount val="2"/>
              <c:pt idx="0">
                <c:v>0.93271028037383197</c:v>
              </c:pt>
              <c:pt idx="1">
                <c:v>0.907086614173228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99024"/>
        <c:axId val="174699416"/>
      </c:barChart>
      <c:valAx>
        <c:axId val="174699416"/>
        <c:scaling>
          <c:orientation val="minMax"/>
        </c:scaling>
        <c:delete val="0"/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74699024"/>
        <c:crosses val="autoZero"/>
        <c:crossBetween val="between"/>
      </c:valAx>
      <c:catAx>
        <c:axId val="17469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74699416"/>
        <c:crosses val="autoZero"/>
        <c:auto val="1"/>
        <c:lblAlgn val="ctr"/>
        <c:lblOffset val="100"/>
        <c:noMultiLvlLbl val="0"/>
      </c:catAx>
      <c:spPr>
        <a:solidFill>
          <a:srgbClr val="A6A6A6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16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BFBFB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1.0144941268623E-2"/>
          <c:y val="4.0295020044076799E-2"/>
          <c:w val="0.78768924642542404"/>
          <c:h val="0.94106746222966098"/>
        </c:manualLayout>
      </c:layout>
      <c:lineChart>
        <c:grouping val="standard"/>
        <c:varyColors val="0"/>
        <c:ser>
          <c:idx val="0"/>
          <c:order val="0"/>
          <c:tx>
            <c:v>Fire Deaths</c:v>
          </c:tx>
          <c:spPr>
            <a:ln w="12701">
              <a:solidFill>
                <a:srgbClr val="000080"/>
              </a:solidFill>
              <a:prstDash val="solid"/>
              <a:round/>
            </a:ln>
          </c:spPr>
          <c:marker>
            <c:symbol val="diamond"/>
            <c:size val="5"/>
          </c:marker>
          <c:cat>
            <c:strLit>
              <c:ptCount val="22"/>
              <c:pt idx="0">
                <c:v>1985-1986</c:v>
              </c:pt>
              <c:pt idx="1">
                <c:v>1986-1987</c:v>
              </c:pt>
              <c:pt idx="2">
                <c:v>1987-1988</c:v>
              </c:pt>
              <c:pt idx="3">
                <c:v>1988-1989</c:v>
              </c:pt>
              <c:pt idx="4">
                <c:v>1989-1990</c:v>
              </c:pt>
              <c:pt idx="5">
                <c:v>1990-1991</c:v>
              </c:pt>
              <c:pt idx="6">
                <c:v>1991-1992</c:v>
              </c:pt>
              <c:pt idx="7">
                <c:v>1992-1993</c:v>
              </c:pt>
              <c:pt idx="8">
                <c:v>1993-1994</c:v>
              </c:pt>
              <c:pt idx="9">
                <c:v>1994-1995</c:v>
              </c:pt>
              <c:pt idx="10">
                <c:v>1995-1996</c:v>
              </c:pt>
              <c:pt idx="11">
                <c:v>1996-1997</c:v>
              </c:pt>
              <c:pt idx="12">
                <c:v>2000-2001</c:v>
              </c:pt>
              <c:pt idx="13">
                <c:v>2001-2002</c:v>
              </c:pt>
              <c:pt idx="14">
                <c:v>2002-2003</c:v>
              </c:pt>
              <c:pt idx="15">
                <c:v>2003-2004</c:v>
              </c:pt>
              <c:pt idx="16">
                <c:v>2004-2005</c:v>
              </c:pt>
              <c:pt idx="17">
                <c:v>2005-2006</c:v>
              </c:pt>
              <c:pt idx="18">
                <c:v>2006-2007</c:v>
              </c:pt>
              <c:pt idx="19">
                <c:v>2007-2008</c:v>
              </c:pt>
              <c:pt idx="20">
                <c:v>2008-2009</c:v>
              </c:pt>
              <c:pt idx="21">
                <c:v>2009-2010</c:v>
              </c:pt>
            </c:strLit>
          </c:cat>
          <c:val>
            <c:numLit>
              <c:formatCode>General</c:formatCode>
              <c:ptCount val="22"/>
              <c:pt idx="0">
                <c:v>22</c:v>
              </c:pt>
              <c:pt idx="1">
                <c:v>14</c:v>
              </c:pt>
              <c:pt idx="2">
                <c:v>13</c:v>
              </c:pt>
              <c:pt idx="3">
                <c:v>10</c:v>
              </c:pt>
              <c:pt idx="4">
                <c:v>15</c:v>
              </c:pt>
              <c:pt idx="5">
                <c:v>14</c:v>
              </c:pt>
              <c:pt idx="6">
                <c:v>15</c:v>
              </c:pt>
              <c:pt idx="7">
                <c:v>15</c:v>
              </c:pt>
              <c:pt idx="8">
                <c:v>12</c:v>
              </c:pt>
              <c:pt idx="9">
                <c:v>16</c:v>
              </c:pt>
              <c:pt idx="10">
                <c:v>15</c:v>
              </c:pt>
              <c:pt idx="11">
                <c:v>12</c:v>
              </c:pt>
              <c:pt idx="12">
                <c:v>12</c:v>
              </c:pt>
              <c:pt idx="13">
                <c:v>15</c:v>
              </c:pt>
              <c:pt idx="14">
                <c:v>7</c:v>
              </c:pt>
              <c:pt idx="15">
                <c:v>12</c:v>
              </c:pt>
              <c:pt idx="16">
                <c:v>7</c:v>
              </c:pt>
              <c:pt idx="17">
                <c:v>9</c:v>
              </c:pt>
              <c:pt idx="18">
                <c:v>11</c:v>
              </c:pt>
              <c:pt idx="19">
                <c:v>7</c:v>
              </c:pt>
              <c:pt idx="20">
                <c:v>3</c:v>
              </c:pt>
              <c:pt idx="21">
                <c:v>4</c:v>
              </c:pt>
            </c:numLit>
          </c:val>
          <c:smooth val="0"/>
        </c:ser>
        <c:ser>
          <c:idx val="1"/>
          <c:order val="1"/>
          <c:tx>
            <c:v>Fire Deaths for Children</c:v>
          </c:tx>
          <c:spPr>
            <a:ln w="12701">
              <a:solidFill>
                <a:srgbClr val="FF00FF"/>
              </a:solidFill>
              <a:prstDash val="solid"/>
              <a:round/>
            </a:ln>
          </c:spPr>
          <c:marker>
            <c:symbol val="square"/>
            <c:size val="5"/>
          </c:marker>
          <c:cat>
            <c:strLit>
              <c:ptCount val="22"/>
              <c:pt idx="0">
                <c:v>1985-1986</c:v>
              </c:pt>
              <c:pt idx="1">
                <c:v>1986-1987</c:v>
              </c:pt>
              <c:pt idx="2">
                <c:v>1987-1988</c:v>
              </c:pt>
              <c:pt idx="3">
                <c:v>1988-1989</c:v>
              </c:pt>
              <c:pt idx="4">
                <c:v>1989-1990</c:v>
              </c:pt>
              <c:pt idx="5">
                <c:v>1990-1991</c:v>
              </c:pt>
              <c:pt idx="6">
                <c:v>1991-1992</c:v>
              </c:pt>
              <c:pt idx="7">
                <c:v>1992-1993</c:v>
              </c:pt>
              <c:pt idx="8">
                <c:v>1993-1994</c:v>
              </c:pt>
              <c:pt idx="9">
                <c:v>1994-1995</c:v>
              </c:pt>
              <c:pt idx="10">
                <c:v>1995-1996</c:v>
              </c:pt>
              <c:pt idx="11">
                <c:v>1996-1997</c:v>
              </c:pt>
              <c:pt idx="12">
                <c:v>2000-2001</c:v>
              </c:pt>
              <c:pt idx="13">
                <c:v>2001-2002</c:v>
              </c:pt>
              <c:pt idx="14">
                <c:v>2002-2003</c:v>
              </c:pt>
              <c:pt idx="15">
                <c:v>2003-2004</c:v>
              </c:pt>
              <c:pt idx="16">
                <c:v>2004-2005</c:v>
              </c:pt>
              <c:pt idx="17">
                <c:v>2005-2006</c:v>
              </c:pt>
              <c:pt idx="18">
                <c:v>2006-2007</c:v>
              </c:pt>
              <c:pt idx="19">
                <c:v>2007-2008</c:v>
              </c:pt>
              <c:pt idx="20">
                <c:v>2008-2009</c:v>
              </c:pt>
              <c:pt idx="21">
                <c:v>2009-2010</c:v>
              </c:pt>
            </c:strLit>
          </c:cat>
          <c:val>
            <c:numLit>
              <c:formatCode>General</c:formatCode>
              <c:ptCount val="12"/>
              <c:pt idx="0">
                <c:v>1</c:v>
              </c:pt>
              <c:pt idx="1">
                <c:v>0</c:v>
              </c:pt>
              <c:pt idx="2">
                <c:v>2</c:v>
              </c:pt>
              <c:pt idx="3">
                <c:v>0</c:v>
              </c:pt>
              <c:pt idx="4">
                <c:v>3</c:v>
              </c:pt>
              <c:pt idx="5">
                <c:v>2</c:v>
              </c:pt>
              <c:pt idx="6">
                <c:v>2</c:v>
              </c:pt>
              <c:pt idx="7">
                <c:v>3</c:v>
              </c:pt>
              <c:pt idx="8">
                <c:v>1</c:v>
              </c:pt>
              <c:pt idx="9">
                <c:v>1</c:v>
              </c:pt>
              <c:pt idx="10">
                <c:v>3</c:v>
              </c:pt>
              <c:pt idx="11">
                <c:v>2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97848"/>
        <c:axId val="174698240"/>
      </c:lineChart>
      <c:valAx>
        <c:axId val="174698240"/>
        <c:scaling>
          <c:orientation val="minMax"/>
        </c:scaling>
        <c:delete val="0"/>
        <c:axPos val="l"/>
        <c:majorGridlines>
          <c:spPr>
            <a:ln w="3172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3172">
            <a:solidFill>
              <a:srgbClr val="00000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200" b="0" i="0" u="none" strike="noStrike" kern="1200" baseline="0">
                <a:solidFill>
                  <a:srgbClr val="FF66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697848"/>
        <c:crosses val="autoZero"/>
        <c:crossBetween val="between"/>
      </c:valAx>
      <c:catAx>
        <c:axId val="174697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3172">
            <a:solidFill>
              <a:srgbClr val="000000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200" b="0" i="0" u="none" strike="noStrike" kern="1200" baseline="0">
                <a:solidFill>
                  <a:srgbClr val="FF66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698240"/>
        <c:crosses val="autoZero"/>
        <c:auto val="1"/>
        <c:lblAlgn val="ctr"/>
        <c:lblOffset val="100"/>
        <c:tickLblSkip val="1"/>
        <c:tickMarkSkip val="1"/>
        <c:noMultiLvlLbl val="0"/>
      </c:catAx>
      <c:spPr>
        <a:solidFill>
          <a:srgbClr val="808080"/>
        </a:solidFill>
        <a:ln w="1270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518652226233399"/>
          <c:y val="0.38266285576543801"/>
        </c:manualLayout>
      </c:layout>
      <c:overlay val="0"/>
      <c:spPr>
        <a:solidFill>
          <a:srgbClr val="333333"/>
        </a:solidFill>
        <a:ln w="3172">
          <a:solidFill>
            <a:srgbClr val="000000"/>
          </a:solidFill>
          <a:prstDash val="solid"/>
          <a:round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920" b="0" i="0" u="none" strike="noStrike" kern="1200" baseline="0">
              <a:solidFill>
                <a:srgbClr val="FF66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333333"/>
    </a:solidFill>
    <a:ln w="3172">
      <a:solidFill>
        <a:srgbClr val="000000"/>
      </a:solidFill>
      <a:prstDash val="solid"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/>
          <a:lstStyle/>
          <a:p>
            <a:pPr marL="0" marR="0" lvl="0" indent="0" algn="l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970333" y="0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339EC1-304D-4C50-8ADA-389072FF5623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pPr marL="0" marR="0" lvl="0" indent="0" algn="r" defTabSz="93186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7/13/2015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l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E91EEC-ABF1-4957-900A-2BE6D46E34BF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16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/>
          <a:lstStyle>
            <a:lvl1pPr marL="0" marR="0" lvl="0" indent="0" algn="l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970333" y="0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/>
          <a:lstStyle>
            <a:lvl1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fld id="{DE1D291C-E036-4A4A-8B24-39AE50E68CC0}" type="datetime1">
              <a:rPr lang="en-US"/>
              <a:pPr lvl="0"/>
              <a:t>7/13/2015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1103" y="696909"/>
            <a:ext cx="4648196" cy="3486149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701673" y="4416423"/>
            <a:ext cx="5607045" cy="4183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>
            <a:lvl1pPr marL="0" marR="0" lvl="0" indent="0" algn="l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>
            <a:lvl1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fld id="{E3431149-3E87-4CC9-8633-ADDA114F2B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1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and introductions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3431149-3E87-4CC9-8633-ADDA114F2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6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8DB023-C5B2-481C-8413-515EC1A007DE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82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AARBF History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3431149-3E87-4CC9-8633-ADDA114F2B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Contact</a:t>
            </a:r>
            <a:r>
              <a:rPr lang="en-US" baseline="0" dirty="0" smtClean="0"/>
              <a:t> to schools</a:t>
            </a:r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Setup presentation (times, location, number of students, coloring books)</a:t>
            </a:r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Evaluations, parent letters, </a:t>
            </a:r>
            <a:r>
              <a:rPr lang="en-US" baseline="0" dirty="0" err="1" smtClean="0"/>
              <a:t>ect</a:t>
            </a:r>
            <a:endParaRPr lang="en-US" baseline="0" dirty="0" smtClean="0"/>
          </a:p>
          <a:p>
            <a:pPr lvl="0">
              <a:spcBef>
                <a:spcPts val="0"/>
              </a:spcBef>
            </a:pPr>
            <a:endParaRPr lang="en-US" baseline="0" dirty="0" smtClean="0"/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Day of:</a:t>
            </a:r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10 minutes before presentation: You arrive to school office and introduce yourself</a:t>
            </a:r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8:30 to 12PM: Give presentation, maybe 2, always 10 minutes between</a:t>
            </a:r>
          </a:p>
          <a:p>
            <a:pPr lvl="0">
              <a:spcBef>
                <a:spcPts val="0"/>
              </a:spcBef>
            </a:pPr>
            <a:r>
              <a:rPr lang="en-US" baseline="0" dirty="0" smtClean="0"/>
              <a:t>Engine detail, might follow</a:t>
            </a:r>
          </a:p>
          <a:p>
            <a:pPr lvl="0">
              <a:spcBef>
                <a:spcPts val="0"/>
              </a:spcBef>
            </a:pPr>
            <a:endParaRPr lang="en-US" baseline="0" dirty="0" smtClean="0"/>
          </a:p>
          <a:p>
            <a:pPr lvl="0">
              <a:spcBef>
                <a:spcPts val="0"/>
              </a:spcBef>
            </a:pPr>
            <a:endParaRPr lang="en-US" baseline="0" dirty="0" smtClean="0"/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BFEBE5-3213-4537-895F-7019ACBA5E94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1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Why</a:t>
            </a:r>
            <a:r>
              <a:rPr lang="en-US" baseline="0" dirty="0" smtClean="0"/>
              <a:t> FISE? Because it works! Evaluation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N=1,283, 13 schools in 2010</a:t>
            </a:r>
          </a:p>
          <a:p>
            <a:pPr lvl="0"/>
            <a:r>
              <a:rPr lang="en-US" dirty="0"/>
              <a:t>Kindergarten (n=231), learning 15.6%</a:t>
            </a:r>
          </a:p>
          <a:p>
            <a:pPr lvl="0"/>
            <a:r>
              <a:rPr lang="en-US" dirty="0"/>
              <a:t>First, Second and Third (n=623), learning 15%</a:t>
            </a:r>
          </a:p>
          <a:p>
            <a:pPr lvl="0"/>
            <a:r>
              <a:rPr lang="en-US" dirty="0"/>
              <a:t>Fourth and Fifth (n=339), learning 23%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Binary quantitative data (Graphs)</a:t>
            </a:r>
          </a:p>
          <a:p>
            <a:pPr lvl="0"/>
            <a:r>
              <a:rPr lang="en-US" dirty="0"/>
              <a:t>qualitative data (quotes)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165841-0864-4F7B-98A3-367BF1A49D57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45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This is why its important to present the same information each time, </a:t>
            </a:r>
          </a:p>
          <a:p>
            <a:pPr lvl="0"/>
            <a:endParaRPr lang="en-US"/>
          </a:p>
          <a:p>
            <a:pPr lvl="0"/>
            <a:r>
              <a:rPr lang="en-US"/>
              <a:t>Data Collected, qualitative and quantitative</a:t>
            </a:r>
          </a:p>
          <a:p>
            <a:pPr lvl="0"/>
            <a:r>
              <a:rPr lang="en-US"/>
              <a:t>Post Tests Comparing Schools</a:t>
            </a:r>
          </a:p>
          <a:p>
            <a:pPr lvl="0"/>
            <a:r>
              <a:rPr lang="en-US"/>
              <a:t>-Graphs</a:t>
            </a:r>
          </a:p>
          <a:p>
            <a:pPr lvl="0"/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3296F3-C5C0-4977-9E83-7CE9A34DFA37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14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This is why its important to present the same information each time,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Data Collected, qualitative and quantitative</a:t>
            </a:r>
          </a:p>
          <a:p>
            <a:pPr lvl="0"/>
            <a:r>
              <a:rPr lang="en-US" dirty="0"/>
              <a:t>Post Tests Comparing Schools</a:t>
            </a:r>
          </a:p>
          <a:p>
            <a:pPr lvl="0"/>
            <a:r>
              <a:rPr lang="en-US" dirty="0"/>
              <a:t>-Graphs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817EFC-A93F-44AD-B3D5-E6F41A18B5A4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14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This </a:t>
            </a:r>
            <a:r>
              <a:rPr lang="en-US" dirty="0"/>
              <a:t>program is the ONLY fire and burn prevention education program that has been sanctioned by Chief Joanne Hayes-White to be taught to SF School children.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smtClean="0"/>
              <a:t>SFFISE </a:t>
            </a:r>
            <a:r>
              <a:rPr lang="en-US" dirty="0"/>
              <a:t>is in its </a:t>
            </a: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year of partnership between AARBF and SFFD to serve the SFUSD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endParaRPr lang="en-US" dirty="0" smtClean="0"/>
          </a:p>
          <a:p>
            <a:pPr lvl="0">
              <a:spcBef>
                <a:spcPts val="0"/>
              </a:spcBef>
            </a:pPr>
            <a:r>
              <a:rPr lang="en-US" dirty="0" smtClean="0"/>
              <a:t>Mission: To save lives and property through prevention and education. </a:t>
            </a:r>
          </a:p>
          <a:p>
            <a:pPr lvl="0"/>
            <a:r>
              <a:rPr lang="en-US" dirty="0" smtClean="0"/>
              <a:t>Goal: to make each child an ambassador of safety to their families</a:t>
            </a:r>
          </a:p>
          <a:p>
            <a:pPr lvl="0"/>
            <a:r>
              <a:rPr lang="en-US" dirty="0" smtClean="0"/>
              <a:t>Materials are available in Spanish, Cantonese additional materials in Russian, Tagalog and Vietnamese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 reach each child, each year.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Success: Educated Over</a:t>
            </a:r>
            <a:r>
              <a:rPr lang="en-US" baseline="0" dirty="0" smtClean="0"/>
              <a:t> 100</a:t>
            </a:r>
            <a:r>
              <a:rPr lang="en-US" dirty="0" smtClean="0"/>
              <a:t>,000 students in San Francisco since 2001 with an average of 9,000 students in 60 different presentations each year</a:t>
            </a:r>
          </a:p>
          <a:p>
            <a:pPr lvl="0"/>
            <a:endParaRPr lang="en-US" dirty="0" smtClean="0"/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8DB023-C5B2-481C-8413-515EC1A007DE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40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Accomplishments: Numbers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Mission: To save lives and property through prevention and education. </a:t>
            </a:r>
            <a:endParaRPr lang="en-US" dirty="0" smtClean="0"/>
          </a:p>
          <a:p>
            <a:pPr lvl="0"/>
            <a:r>
              <a:rPr lang="en-US" dirty="0" smtClean="0"/>
              <a:t>Goals: to make each child an ambassador of safety to their families</a:t>
            </a:r>
          </a:p>
          <a:p>
            <a:pPr lvl="0"/>
            <a:r>
              <a:rPr lang="en-US" dirty="0" smtClean="0"/>
              <a:t>Materials are available in Spanish, Cantonese additional materials in Russian, Tagalog and Vietnamese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Success: Educated </a:t>
            </a:r>
            <a:r>
              <a:rPr lang="en-US" dirty="0" smtClean="0"/>
              <a:t>Over 100,000 </a:t>
            </a:r>
            <a:r>
              <a:rPr lang="en-US" dirty="0"/>
              <a:t>students in San Francisco since </a:t>
            </a:r>
            <a:r>
              <a:rPr lang="en-US" dirty="0" smtClean="0"/>
              <a:t>2001 </a:t>
            </a:r>
            <a:r>
              <a:rPr lang="en-US" dirty="0"/>
              <a:t>with an average of 9,000 students in 60 different presentations each year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BFEBE5-3213-4537-895F-7019ACBA5E94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76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/>
              <a:t>Accomplishments: Numbers</a:t>
            </a:r>
          </a:p>
          <a:p>
            <a:pPr lvl="0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Mission: To save lives and property through prevention and education. </a:t>
            </a:r>
            <a:endParaRPr lang="en-US" dirty="0" smtClean="0"/>
          </a:p>
          <a:p>
            <a:pPr lvl="0"/>
            <a:r>
              <a:rPr lang="en-US" dirty="0" smtClean="0"/>
              <a:t>Goals: to make each child an ambassador of safety to their families</a:t>
            </a:r>
          </a:p>
          <a:p>
            <a:pPr lvl="0"/>
            <a:r>
              <a:rPr lang="en-US" dirty="0" smtClean="0"/>
              <a:t>Materials are available in Spanish, Cantonese additional materials in Russian, Tagalog and Vietnamese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Success: Educated </a:t>
            </a:r>
            <a:r>
              <a:rPr lang="en-US" dirty="0" smtClean="0"/>
              <a:t>Over 100,000 </a:t>
            </a:r>
            <a:r>
              <a:rPr lang="en-US" dirty="0"/>
              <a:t>students in San Francisco since </a:t>
            </a:r>
            <a:r>
              <a:rPr lang="en-US" dirty="0" smtClean="0"/>
              <a:t>2001 </a:t>
            </a:r>
            <a:r>
              <a:rPr lang="en-US" dirty="0"/>
              <a:t>with an average of 9,000 students in 60 different presentations each year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0333" y="8829675"/>
            <a:ext cx="303847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8" rIns="93177" bIns="46588" anchor="b" anchorCtr="0" compatLnSpc="1"/>
          <a:lstStyle/>
          <a:p>
            <a:pPr marL="0" marR="0" lvl="0" indent="0" algn="r" defTabSz="931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BFEBE5-3213-4537-895F-7019ACBA5E94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63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BFBD9A-B629-4C3E-8EDC-FA43E38DD0F7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4167CDB-087C-49F2-8063-F0E52A5F0A9A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28650-E9CC-4A34-8FF7-45C302C06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7DE06F8-F6C6-414B-9BCE-80AFB78D5AD1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4E7A20-8EED-49B0-AF05-FE9959EB6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148CD00-03F1-4290-9755-FFC489B4CF31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E57779-9A35-4F10-AEEE-97FBD5EAFB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ED57C8-98A8-4247-849D-60A5FACE08A9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84CB2F-3BD5-4523-A534-C4DAD7A6AC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8BE252-0D4A-4E55-8320-8F900D46783D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3E6E5C-3E92-40B1-B0E1-4A533EE74C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B6C22E7-C38D-45E5-A6A5-7819DC5F5973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0418B-7C47-4DC4-88FC-3587FD5CC9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5900358-90D8-4208-B6F5-D69CBEB11D24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92BB81-66FB-4624-A470-A254343CC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83295D-FAC4-4925-8231-49B3D58F185F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4E4B6D-46AE-4E4F-84D1-55942E72EA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A3F4D15-7A4A-4E45-B3CD-6E6F045CFA56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014C2EB-1E5D-4ACE-AA61-C1E4E9550367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47236B-2869-468C-83A8-260D3C12E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fld id="{993963A4-AA62-4EA5-9B02-50570C9359EC}" type="datetime1">
              <a:rPr lang="en-US" smtClean="0"/>
              <a:pPr lvl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fld id="{1D486506-9B65-4E04-9BCC-433049F828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467600" cy="27432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Book Antiqua" pitchFamily="18" charset="0"/>
              </a:rPr>
              <a:t>Firefighters </a:t>
            </a:r>
            <a:r>
              <a:rPr lang="en-US" sz="6000" dirty="0">
                <a:solidFill>
                  <a:srgbClr val="002060"/>
                </a:solidFill>
                <a:latin typeface="Book Antiqua" pitchFamily="18" charset="0"/>
              </a:rPr>
              <a:t>in </a:t>
            </a:r>
            <a:br>
              <a:rPr lang="en-US" sz="6000" dirty="0">
                <a:solidFill>
                  <a:srgbClr val="002060"/>
                </a:solidFill>
                <a:latin typeface="Book Antiqua" pitchFamily="18" charset="0"/>
              </a:rPr>
            </a:br>
            <a:r>
              <a:rPr lang="en-US" sz="6000" dirty="0" smtClean="0">
                <a:solidFill>
                  <a:srgbClr val="002060"/>
                </a:solidFill>
                <a:latin typeface="Book Antiqua" pitchFamily="18" charset="0"/>
              </a:rPr>
              <a:t>Safety Education </a:t>
            </a:r>
            <a:endParaRPr lang="en-US" sz="55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3812" y="3505200"/>
            <a:ext cx="8475295" cy="274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91440" bIns="45720" anchor="t" anchorCtr="0" compatLnSpc="1"/>
          <a:lstStyle>
            <a:lvl1pPr marL="36576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 lang="en-US" sz="2000" b="0" i="0" u="none" strike="noStrike" kern="1200" cap="none" spc="0" baseline="0">
                <a:solidFill>
                  <a:srgbClr val="79766F"/>
                </a:solidFill>
                <a:uFillTx/>
                <a:latin typeface="Verdana"/>
              </a:defRPr>
            </a:lvl1pPr>
            <a:lvl2pPr marL="548640" marR="0" lvl="1" indent="-201168" algn="l" defTabSz="914400" rtl="0" eaLnBrk="1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100000"/>
              <a:buFont typeface="Verdana"/>
              <a:buChar char="◦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2pPr>
            <a:lvl3pPr marL="786384" marR="0" lvl="2" indent="-182880" algn="l" defTabSz="914400" rtl="0" eaLnBrk="1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Wingdings 2"/>
              <a:buChar char=""/>
              <a:tabLst/>
              <a:def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3pPr>
            <a:lvl4pPr marL="1024128" marR="0" lvl="3" indent="-182880" algn="l" defTabSz="914400" rtl="0" eaLnBrk="1" fontAlgn="auto" hangingPunct="1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tabLst/>
              <a:defRPr lang="en-US" sz="19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4pPr>
            <a:lvl5pPr marL="1280160" marR="0" lvl="4" indent="-182880" algn="l" defTabSz="914400" rtl="0" eaLnBrk="1" fontAlgn="auto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Wingdings 2"/>
              <a:buChar char="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5pPr>
          </a:lstStyle>
          <a:p>
            <a:pPr marL="0" algn="ctr">
              <a:spcBef>
                <a:spcPct val="0"/>
              </a:spcBef>
              <a:buFont typeface="Wingdings" pitchFamily="2" charset="2"/>
              <a:buNone/>
            </a:pPr>
            <a:endParaRPr lang="en-US" b="1" dirty="0">
              <a:latin typeface="Book Antiqua" pitchFamily="18" charset="0"/>
            </a:endParaRPr>
          </a:p>
          <a:p>
            <a:pPr marL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July 9th, 2015</a:t>
            </a:r>
          </a:p>
          <a:p>
            <a:pPr marL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Fire Commission Meeting</a:t>
            </a:r>
          </a:p>
        </p:txBody>
      </p:sp>
      <p:pic>
        <p:nvPicPr>
          <p:cNvPr id="2" name="Picture 1" descr="AARBF FISE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2438400" cy="1917577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812" y="5029200"/>
            <a:ext cx="1784139" cy="182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569827"/>
      </p:ext>
    </p:extLst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09603" y="533396"/>
            <a:ext cx="7772400" cy="1219196"/>
          </a:xfrm>
        </p:spPr>
        <p:txBody>
          <a:bodyPr anchorCtr="1"/>
          <a:lstStyle/>
          <a:p>
            <a:pPr lvl="0" algn="ctr"/>
            <a:r>
              <a:rPr lang="en-US" sz="3600">
                <a:solidFill>
                  <a:srgbClr val="14425D"/>
                </a:solidFill>
              </a:rPr>
              <a:t>San Francisco Fire Fatalities</a:t>
            </a:r>
            <a:br>
              <a:rPr lang="en-US" sz="3600">
                <a:solidFill>
                  <a:srgbClr val="14425D"/>
                </a:solidFill>
              </a:rPr>
            </a:br>
            <a:endParaRPr lang="en-US" sz="3600">
              <a:solidFill>
                <a:srgbClr val="14425D"/>
              </a:solidFill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981203"/>
          </a:xfrm>
        </p:spPr>
        <p:txBody>
          <a:bodyPr anchorCtr="1"/>
          <a:lstStyle/>
          <a:p>
            <a:endParaRPr lang="en-US"/>
          </a:p>
        </p:txBody>
      </p:sp>
      <p:sp>
        <p:nvSpPr>
          <p:cNvPr id="4" name="Subtitle 2"/>
          <p:cNvSpPr txBox="1"/>
          <p:nvPr/>
        </p:nvSpPr>
        <p:spPr>
          <a:xfrm>
            <a:off x="4343400" y="6545997"/>
            <a:ext cx="4379976" cy="312002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91440" bIns="45720" anchor="t" anchorCtr="0" compatLnSpc="1"/>
          <a:lstStyle/>
          <a:p>
            <a:pPr marL="36576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1200" cap="none" spc="0" baseline="0">
                <a:solidFill>
                  <a:srgbClr val="79766F"/>
                </a:solidFill>
                <a:uFillTx/>
                <a:latin typeface="Verdana"/>
              </a:rPr>
              <a:t>Alisa Ann Ruch Burn Foundation</a:t>
            </a:r>
          </a:p>
          <a:p>
            <a:pPr marL="36576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1200" cap="none" spc="0" baseline="0">
              <a:solidFill>
                <a:srgbClr val="79766F"/>
              </a:solidFill>
              <a:uFillTx/>
              <a:latin typeface="Verdana"/>
            </a:endParaRPr>
          </a:p>
        </p:txBody>
      </p:sp>
      <p:sp>
        <p:nvSpPr>
          <p:cNvPr id="5" name="Rounded Rectangle 10"/>
          <p:cNvSpPr/>
          <p:nvPr/>
        </p:nvSpPr>
        <p:spPr>
          <a:xfrm>
            <a:off x="412531" y="2133596"/>
            <a:ext cx="8310844" cy="42672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6A6A6">
              <a:alpha val="99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graphicFrame>
        <p:nvGraphicFramePr>
          <p:cNvPr id="6" name="Chart 6"/>
          <p:cNvGraphicFramePr/>
          <p:nvPr/>
        </p:nvGraphicFramePr>
        <p:xfrm>
          <a:off x="614357" y="1176339"/>
          <a:ext cx="7915275" cy="450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73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609603" y="609603"/>
            <a:ext cx="7924803" cy="280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b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dirty="0">
                <a:solidFill>
                  <a:srgbClr val="144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San Francisco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Firefighters </a:t>
            </a:r>
            <a:r>
              <a:rPr lang="en-US" sz="6000" b="1" dirty="0">
                <a:solidFill>
                  <a:srgbClr val="144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  </a:t>
            </a:r>
            <a:endParaRPr lang="en-US" sz="6000" b="1" u="none" strike="noStrike" kern="1200" cap="none" spc="0" baseline="0" dirty="0" smtClean="0">
              <a:solidFill>
                <a:srgbClr val="1442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Book Antiqua" pitchFamily="18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u="none" strike="noStrike" kern="1200" cap="none" spc="0" baseline="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Book Antiqua" pitchFamily="18" charset="0"/>
              </a:rPr>
              <a:t>Safety Education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74332"/>
            <a:ext cx="2318639" cy="236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880512"/>
            <a:ext cx="3217962" cy="2367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9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4343400" y="6545997"/>
            <a:ext cx="4379976" cy="31200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endParaRPr lang="en-US" sz="1900"/>
          </a:p>
          <a:p>
            <a:pPr lvl="0">
              <a:lnSpc>
                <a:spcPct val="90000"/>
              </a:lnSpc>
            </a:pPr>
            <a:endParaRPr lang="en-US" sz="1900"/>
          </a:p>
        </p:txBody>
      </p:sp>
      <p:sp>
        <p:nvSpPr>
          <p:cNvPr id="4" name="Title 1"/>
          <p:cNvSpPr txBox="1"/>
          <p:nvPr/>
        </p:nvSpPr>
        <p:spPr>
          <a:xfrm>
            <a:off x="519543" y="533400"/>
            <a:ext cx="8014851" cy="2884343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1" dirty="0" smtClean="0">
                <a:solidFill>
                  <a:srgbClr val="14425D"/>
                </a:solidFill>
                <a:latin typeface="Verdana"/>
              </a:rPr>
              <a:t>Serving San Francisco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1" dirty="0" smtClean="0">
                <a:solidFill>
                  <a:srgbClr val="14425D"/>
                </a:solidFill>
                <a:latin typeface="Verdana"/>
              </a:rPr>
              <a:t>2001-</a:t>
            </a:r>
            <a:r>
              <a:rPr lang="en-US" sz="4800" b="1" i="1" u="none" strike="noStrike" kern="1200" cap="none" spc="0" baseline="0" dirty="0" smtClean="0">
                <a:solidFill>
                  <a:srgbClr val="14425D"/>
                </a:solidFill>
                <a:uFillTx/>
                <a:latin typeface="Verdana"/>
              </a:rPr>
              <a:t>2015</a:t>
            </a:r>
            <a:endParaRPr lang="en-US" sz="4800" b="1" i="1" u="none" strike="noStrike" kern="1200" cap="none" spc="0" baseline="0" dirty="0">
              <a:solidFill>
                <a:srgbClr val="14425D"/>
              </a:solidFill>
              <a:uFillTx/>
              <a:latin typeface="Verdan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14425D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543" y="3488459"/>
            <a:ext cx="4511513" cy="286232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/>
            </a:r>
            <a:br>
              <a:rPr lang="en-US" sz="2400" b="0" i="0" u="none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</a:br>
            <a:r>
              <a:rPr lang="en-US" sz="2400" b="1" i="0" u="none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- </a:t>
            </a:r>
            <a:r>
              <a:rPr lang="en-US" sz="2400" b="1" kern="0" dirty="0" smtClean="0">
                <a:latin typeface="Book Antiqua" pitchFamily="18" charset="0"/>
                <a:ea typeface="Verdana" pitchFamily="34"/>
                <a:cs typeface="Verdana" pitchFamily="34"/>
              </a:rPr>
              <a:t>Over 101</a:t>
            </a: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,600</a:t>
            </a:r>
            <a:r>
              <a:rPr lang="en-US" sz="2400" b="1" i="0" u="none" strike="noStrike" kern="1200" cap="none" spc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 Students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baseline="0" dirty="0" smtClean="0">
                <a:latin typeface="Book Antiqua" pitchFamily="18" charset="0"/>
                <a:ea typeface="Verdana" pitchFamily="34"/>
                <a:cs typeface="Verdana" pitchFamily="34"/>
              </a:rPr>
              <a:t>- 65 Public,</a:t>
            </a: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 Private &amp; Parochial </a:t>
            </a:r>
            <a:r>
              <a:rPr lang="en-US" sz="2400" b="1" baseline="0" dirty="0" smtClean="0">
                <a:latin typeface="Book Antiqua" pitchFamily="18" charset="0"/>
                <a:ea typeface="Verdana" pitchFamily="34"/>
                <a:cs typeface="Verdana" pitchFamily="34"/>
              </a:rPr>
              <a:t>- 37</a:t>
            </a: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 Local 798 Volunteers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- 4 languages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- Serving every neighborhood</a:t>
            </a:r>
            <a:endParaRPr lang="en-US" sz="2400" b="1" i="0" u="none" strike="noStrike" kern="1200" cap="none" spc="0" baseline="0" dirty="0" smtClean="0">
              <a:uFillTx/>
              <a:latin typeface="Book Antiqua" pitchFamily="18" charset="0"/>
              <a:ea typeface="Verdana" pitchFamily="34"/>
              <a:cs typeface="Verdan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 dirty="0" smtClean="0">
              <a:solidFill>
                <a:srgbClr val="A6A6A6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9267" r="24292" b="1"/>
          <a:stretch/>
        </p:blipFill>
        <p:spPr bwMode="auto">
          <a:xfrm>
            <a:off x="5071941" y="3153930"/>
            <a:ext cx="3614859" cy="316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2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4343400" y="6545997"/>
            <a:ext cx="4379976" cy="31200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endParaRPr lang="en-US" sz="1900"/>
          </a:p>
          <a:p>
            <a:pPr lvl="0">
              <a:lnSpc>
                <a:spcPct val="90000"/>
              </a:lnSpc>
            </a:pPr>
            <a:endParaRPr lang="en-US" sz="1900"/>
          </a:p>
        </p:txBody>
      </p:sp>
      <p:sp>
        <p:nvSpPr>
          <p:cNvPr id="4" name="Title 1"/>
          <p:cNvSpPr txBox="1"/>
          <p:nvPr/>
        </p:nvSpPr>
        <p:spPr>
          <a:xfrm>
            <a:off x="519543" y="533400"/>
            <a:ext cx="8014851" cy="2884343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1" dirty="0" smtClean="0">
                <a:solidFill>
                  <a:srgbClr val="14425D"/>
                </a:solidFill>
                <a:latin typeface="Verdana"/>
              </a:rPr>
              <a:t>San Francisco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1" dirty="0" smtClean="0">
                <a:solidFill>
                  <a:srgbClr val="14425D"/>
                </a:solidFill>
                <a:latin typeface="Verdana"/>
              </a:rPr>
              <a:t>2014-</a:t>
            </a:r>
            <a:r>
              <a:rPr lang="en-US" sz="4800" b="1" i="1" u="none" strike="noStrike" kern="1200" cap="none" spc="0" baseline="0" dirty="0" smtClean="0">
                <a:solidFill>
                  <a:srgbClr val="14425D"/>
                </a:solidFill>
                <a:uFillTx/>
                <a:latin typeface="Verdana"/>
              </a:rPr>
              <a:t>2015</a:t>
            </a:r>
            <a:endParaRPr lang="en-US" sz="4800" b="1" i="1" u="none" strike="noStrike" kern="1200" cap="none" spc="0" baseline="0" dirty="0">
              <a:solidFill>
                <a:srgbClr val="14425D"/>
              </a:solidFill>
              <a:uFillTx/>
              <a:latin typeface="Verdan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14425D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048000"/>
            <a:ext cx="4511513" cy="295465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/>
            </a:r>
            <a:br>
              <a:rPr lang="en-US" sz="2400" b="0" i="0" u="none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</a:br>
            <a:r>
              <a:rPr lang="en-US" sz="2400" b="1" i="0" u="none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-</a:t>
            </a:r>
            <a:r>
              <a:rPr lang="en-US" sz="2400" b="1" kern="0" dirty="0" smtClean="0">
                <a:latin typeface="Book Antiqua" pitchFamily="18" charset="0"/>
                <a:ea typeface="Verdana" pitchFamily="34"/>
                <a:cs typeface="Verdana" pitchFamily="34"/>
              </a:rPr>
              <a:t> 12</a:t>
            </a: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,642</a:t>
            </a:r>
            <a:r>
              <a:rPr lang="en-US" sz="2400" b="1" i="0" u="none" strike="noStrike" kern="1200" cap="none" spc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 Students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baseline="0" dirty="0" smtClean="0">
                <a:latin typeface="Book Antiqua" pitchFamily="18" charset="0"/>
                <a:ea typeface="Verdana" pitchFamily="34"/>
                <a:cs typeface="Verdana" pitchFamily="34"/>
              </a:rPr>
              <a:t>- </a:t>
            </a: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56</a:t>
            </a:r>
            <a:r>
              <a:rPr lang="en-US" sz="2400" b="1" baseline="0" dirty="0" smtClean="0">
                <a:latin typeface="Book Antiqua" pitchFamily="18" charset="0"/>
                <a:ea typeface="Verdana" pitchFamily="34"/>
                <a:cs typeface="Verdana" pitchFamily="34"/>
              </a:rPr>
              <a:t> Public,</a:t>
            </a: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 Private &amp; Parochial </a:t>
            </a:r>
            <a:r>
              <a:rPr lang="en-US" sz="2400" b="1" baseline="0" dirty="0" smtClean="0">
                <a:latin typeface="Book Antiqua" pitchFamily="18" charset="0"/>
                <a:ea typeface="Verdana" pitchFamily="34"/>
                <a:cs typeface="Verdana" pitchFamily="34"/>
              </a:rPr>
              <a:t>– 14</a:t>
            </a: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 active Volunteers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uFillTx/>
                <a:latin typeface="Book Antiqua" pitchFamily="18" charset="0"/>
                <a:ea typeface="Verdana" pitchFamily="34"/>
                <a:cs typeface="Verdana" pitchFamily="34"/>
              </a:rPr>
              <a:t>- 3 languages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 smtClean="0">
                <a:latin typeface="Book Antiqua" pitchFamily="18" charset="0"/>
                <a:ea typeface="Verdana" pitchFamily="34"/>
                <a:cs typeface="Verdana" pitchFamily="34"/>
              </a:rPr>
              <a:t>Serving every neighborhood in San Francisco</a:t>
            </a:r>
            <a:endParaRPr lang="en-US" sz="1800" b="1" i="0" u="none" strike="noStrike" kern="1200" cap="none" spc="0" baseline="0" dirty="0" smtClean="0">
              <a:solidFill>
                <a:srgbClr val="A6A6A6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9267" r="24292" b="1"/>
          <a:stretch/>
        </p:blipFill>
        <p:spPr bwMode="auto">
          <a:xfrm>
            <a:off x="609600" y="3124200"/>
            <a:ext cx="3614859" cy="316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0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in 2014-2015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2015 marked the our 15</a:t>
            </a:r>
            <a:r>
              <a:rPr lang="en-US" baseline="30000" dirty="0" smtClean="0"/>
              <a:t>th</a:t>
            </a:r>
            <a:r>
              <a:rPr lang="en-US" dirty="0" smtClean="0"/>
              <a:t> year anniversary  between the San Francisco Fire Department and the Alisa Ann Ruch Burn Foundation</a:t>
            </a:r>
          </a:p>
          <a:p>
            <a:r>
              <a:rPr lang="en-US" dirty="0" smtClean="0"/>
              <a:t>Reached a record high of 12,642 students; almost 30% increase from our annual average</a:t>
            </a:r>
          </a:p>
          <a:p>
            <a:r>
              <a:rPr lang="en-US" dirty="0" smtClean="0"/>
              <a:t>We trained 9 new San Francisco Fire Fighters as volunteers</a:t>
            </a:r>
          </a:p>
          <a:p>
            <a:r>
              <a:rPr lang="en-US" dirty="0" smtClean="0"/>
              <a:t>Was published in the American Burn Association Journal for the second time. </a:t>
            </a:r>
          </a:p>
          <a:p>
            <a:r>
              <a:rPr lang="en-US" dirty="0" smtClean="0"/>
              <a:t>Expanded F.I.S.E. outside of San Francisco to 7 new cities throughout California.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4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609603" y="609603"/>
            <a:ext cx="7924803" cy="280814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b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Thank you!</a:t>
            </a:r>
            <a:endParaRPr lang="en-US" sz="6000" b="1" u="none" strike="noStrike" kern="1200" cap="none" spc="0" baseline="0" dirty="0">
              <a:solidFill>
                <a:srgbClr val="1442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Book Antiqua" pitchFamily="18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14425D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54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83880" cy="105156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Organizational History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12737" y="3522662"/>
            <a:ext cx="8229600" cy="2344738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000" b="1" dirty="0" smtClean="0">
              <a:latin typeface="Book Antiqua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At age eight, Alisa Ann Ruch was fatally injured in a </a:t>
            </a:r>
            <a:r>
              <a:rPr lang="en-US" sz="2000" b="1" dirty="0" smtClean="0"/>
              <a:t>backyard barbecue accident </a:t>
            </a:r>
            <a:r>
              <a:rPr lang="en-US" sz="2000" dirty="0" smtClean="0"/>
              <a:t>in Southern California.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000" dirty="0" smtClean="0"/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Bravely using their tragedy as a catalyst for change, Alisa Ann’s parents, local firefighters and medical professionals joined together and created the </a:t>
            </a:r>
            <a:r>
              <a:rPr lang="en-US" sz="2000" b="1" dirty="0" smtClean="0"/>
              <a:t>Alisa Ann Ruch Burn Foundation (AARBF),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a 501(C)3 nonprofit organization, in 1971.</a:t>
            </a:r>
            <a:endParaRPr lang="en-US" sz="2000" dirty="0" smtClean="0">
              <a:latin typeface="Book Antiqua" pitchFamily="18" charset="0"/>
            </a:endParaRP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b="28795"/>
          <a:stretch>
            <a:fillRect/>
          </a:stretch>
        </p:blipFill>
        <p:spPr bwMode="auto">
          <a:xfrm>
            <a:off x="3140075" y="1295400"/>
            <a:ext cx="25749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20739"/>
      </p:ext>
    </p:extLst>
  </p:cSld>
  <p:clrMapOvr>
    <a:masterClrMapping/>
  </p:clrMapOvr>
  <p:transition spd="med" advClick="0" advTm="5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105156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ook Antiqua" pitchFamily="18" charset="0"/>
              </a:rPr>
              <a:t>Mission and 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31848"/>
            <a:ext cx="8183880" cy="41879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5D5DAE"/>
                </a:solidFill>
                <a:latin typeface="Book Antiqua" charset="0"/>
              </a:rPr>
              <a:t>MISSION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50" b="1" dirty="0">
              <a:latin typeface="Book Antiqua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" charset="0"/>
              </a:rPr>
              <a:t>The Alisa Ann Ruch Burn </a:t>
            </a:r>
            <a:r>
              <a:rPr lang="en-US" dirty="0" smtClean="0">
                <a:latin typeface="Arial" charset="0"/>
              </a:rPr>
              <a:t>Foundation’s </a:t>
            </a:r>
            <a:endParaRPr lang="en-US" dirty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" charset="0"/>
              </a:rPr>
              <a:t>mission is to enhance the quality of life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" charset="0"/>
              </a:rPr>
              <a:t>for burn survivors and promote burn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" charset="0"/>
              </a:rPr>
              <a:t>prevention education.</a:t>
            </a:r>
            <a:r>
              <a:rPr lang="en-US" dirty="0">
                <a:latin typeface="Book Antiqua" charset="0"/>
              </a:rPr>
              <a:t/>
            </a:r>
            <a:br>
              <a:rPr lang="en-US" dirty="0">
                <a:latin typeface="Book Antiqua" charset="0"/>
              </a:rPr>
            </a:br>
            <a:endParaRPr lang="en-US" dirty="0">
              <a:latin typeface="Book Antiqua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5D5DAE"/>
                </a:solidFill>
                <a:latin typeface="Book Antiqua" charset="0"/>
              </a:rPr>
              <a:t>VISION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50" dirty="0">
              <a:latin typeface="Book Antiqua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" charset="0"/>
              </a:rPr>
              <a:t>It is the Alisa Ann Ruch Burn Foundation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" charset="0"/>
              </a:rPr>
              <a:t>vision to positively impact the lives of every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" charset="0"/>
              </a:rPr>
              <a:t>burn survivor in California and make </a:t>
            </a:r>
            <a:r>
              <a:rPr lang="en-US" dirty="0" smtClean="0">
                <a:latin typeface="Arial" charset="0"/>
              </a:rPr>
              <a:t>burn</a:t>
            </a:r>
            <a:endParaRPr lang="en-US" dirty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rial" charset="0"/>
              </a:rPr>
              <a:t>injuries a thing of the past. </a:t>
            </a:r>
            <a:endParaRPr lang="en-US" dirty="0">
              <a:latin typeface="Book Antiqu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  <a:latin typeface="Book Antiqua" pitchFamily="18" charset="0"/>
              </a:rPr>
              <a:t>Firefighters in Safety Education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752600"/>
            <a:ext cx="8153400" cy="2292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b="1">
                <a:solidFill>
                  <a:srgbClr val="5D5DAE"/>
                </a:solidFill>
              </a:rPr>
              <a:t>Firefighters in Safety Education (FISE) </a:t>
            </a:r>
            <a:r>
              <a:rPr lang="en-US" sz="2500"/>
              <a:t>provides free burn prevention education and materials to thousands of elementary school children every year. Our goal is to bring burn prevention to </a:t>
            </a:r>
            <a:r>
              <a:rPr lang="ja-JP" altLang="en-US" sz="2500"/>
              <a:t>“</a:t>
            </a:r>
            <a:r>
              <a:rPr lang="en-US" sz="2500"/>
              <a:t>each child, each year</a:t>
            </a:r>
            <a:r>
              <a:rPr lang="ja-JP" altLang="en-US" sz="2500"/>
              <a:t>”</a:t>
            </a:r>
            <a:r>
              <a:rPr lang="en-US" sz="2500"/>
              <a:t> in schools and in the students</a:t>
            </a:r>
            <a:r>
              <a:rPr lang="ja-JP" altLang="en-US" sz="2500"/>
              <a:t>’</a:t>
            </a:r>
            <a:r>
              <a:rPr lang="en-US" sz="2500"/>
              <a:t> native languages. </a:t>
            </a:r>
          </a:p>
          <a:p>
            <a:endParaRPr lang="en-US"/>
          </a:p>
        </p:txBody>
      </p:sp>
      <p:pic>
        <p:nvPicPr>
          <p:cNvPr id="92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7497" r="2261"/>
          <a:stretch>
            <a:fillRect/>
          </a:stretch>
        </p:blipFill>
        <p:spPr bwMode="auto">
          <a:xfrm>
            <a:off x="2819400" y="3962400"/>
            <a:ext cx="34988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381000" y="4343400"/>
            <a:ext cx="2133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i="1" dirty="0"/>
              <a:t>2015 marks the 15</a:t>
            </a:r>
            <a:r>
              <a:rPr lang="en-US" sz="1800" i="1" baseline="30000" dirty="0"/>
              <a:t>th</a:t>
            </a:r>
            <a:r>
              <a:rPr lang="en-US" sz="1800" i="1" dirty="0"/>
              <a:t> Anniversary of AARBF’s partnership with SFFD through the FISE Program!</a:t>
            </a:r>
          </a:p>
        </p:txBody>
      </p:sp>
      <p:pic>
        <p:nvPicPr>
          <p:cNvPr id="3" name="Picture 2" descr="AARBF FISE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96" y="4191000"/>
            <a:ext cx="251930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9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4343400" y="6545997"/>
            <a:ext cx="4379976" cy="31200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endParaRPr lang="en-US" sz="1900"/>
          </a:p>
          <a:p>
            <a:pPr lvl="0">
              <a:lnSpc>
                <a:spcPct val="90000"/>
              </a:lnSpc>
            </a:pPr>
            <a:endParaRPr lang="en-US" sz="1900"/>
          </a:p>
        </p:txBody>
      </p:sp>
      <p:sp>
        <p:nvSpPr>
          <p:cNvPr id="5" name="Rounded Rectangle 4"/>
          <p:cNvSpPr/>
          <p:nvPr/>
        </p:nvSpPr>
        <p:spPr>
          <a:xfrm>
            <a:off x="381000" y="457199"/>
            <a:ext cx="8305800" cy="59436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/>
          <p:nvPr/>
        </p:nvSpPr>
        <p:spPr>
          <a:xfrm>
            <a:off x="802247" y="457199"/>
            <a:ext cx="7710057" cy="1295401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b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u="none" strike="noStrike" kern="1200" cap="none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Book Antiqua" pitchFamily="18" charset="0"/>
              </a:rPr>
              <a:t>How it works</a:t>
            </a:r>
            <a:r>
              <a:rPr lang="en-US" sz="6000" b="1" u="none" strike="noStrike" kern="1200" cap="none" spc="0" baseline="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Book Antiqua" pitchFamily="18" charset="0"/>
              </a:rPr>
              <a:t>:</a:t>
            </a:r>
          </a:p>
        </p:txBody>
      </p:sp>
      <p:pic>
        <p:nvPicPr>
          <p:cNvPr id="9" name="Picture 7" descr="Safety presentation 001"/>
          <p:cNvPicPr>
            <a:picLocks noChangeAspect="1"/>
          </p:cNvPicPr>
          <p:nvPr/>
        </p:nvPicPr>
        <p:blipFill rotWithShape="1">
          <a:blip r:embed="rId3"/>
          <a:srcRect l="16309" t="14006" b="22927"/>
          <a:stretch/>
        </p:blipFill>
        <p:spPr>
          <a:xfrm>
            <a:off x="611350" y="2286154"/>
            <a:ext cx="4307603" cy="243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75" y="3504816"/>
            <a:ext cx="3581403" cy="267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Book Antiqua" pitchFamily="18" charset="0"/>
              </a:rPr>
              <a:t>Firefighters in Safety Education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j-ea"/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7988"/>
            <a:ext cx="18288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7734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286000"/>
            <a:ext cx="36576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kern="0" dirty="0" smtClean="0">
                <a:solidFill>
                  <a:srgbClr val="000000"/>
                </a:solidFill>
                <a:latin typeface="Book Antiqua" panose="02040602050305030304" pitchFamily="18" charset="0"/>
                <a:ea typeface="Verdana" pitchFamily="34"/>
                <a:cs typeface="Verdana" pitchFamily="34"/>
              </a:rPr>
              <a:t>Smoke Alarms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kern="0" dirty="0">
                <a:solidFill>
                  <a:srgbClr val="000000"/>
                </a:solidFill>
                <a:latin typeface="Book Antiqua" panose="02040602050305030304" pitchFamily="18" charset="0"/>
                <a:ea typeface="Verdana" pitchFamily="34"/>
                <a:cs typeface="Verdana" pitchFamily="34"/>
              </a:rPr>
              <a:t>Crawl Low &amp; Go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kern="0" dirty="0" smtClean="0">
                <a:solidFill>
                  <a:srgbClr val="000000"/>
                </a:solidFill>
                <a:latin typeface="Book Antiqua" panose="02040602050305030304" pitchFamily="18" charset="0"/>
                <a:ea typeface="Verdana" pitchFamily="34"/>
                <a:cs typeface="Verdana" pitchFamily="34"/>
              </a:rPr>
              <a:t>Stop </a:t>
            </a:r>
            <a:r>
              <a:rPr lang="en-US" sz="2500" kern="0" dirty="0">
                <a:solidFill>
                  <a:srgbClr val="000000"/>
                </a:solidFill>
                <a:latin typeface="Book Antiqua" panose="02040602050305030304" pitchFamily="18" charset="0"/>
                <a:ea typeface="Verdana" pitchFamily="34"/>
                <a:cs typeface="Verdana" pitchFamily="34"/>
              </a:rPr>
              <a:t>Drop &amp; Roll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kern="0" dirty="0">
                <a:solidFill>
                  <a:srgbClr val="000000"/>
                </a:solidFill>
                <a:latin typeface="Book Antiqua" panose="02040602050305030304" pitchFamily="18" charset="0"/>
                <a:ea typeface="Verdana" pitchFamily="34"/>
                <a:cs typeface="Verdana" pitchFamily="34"/>
              </a:rPr>
              <a:t>Cool a Burn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kern="0" dirty="0" smtClean="0">
                <a:solidFill>
                  <a:srgbClr val="000000"/>
                </a:solidFill>
                <a:latin typeface="Book Antiqua" panose="02040602050305030304" pitchFamily="18" charset="0"/>
                <a:ea typeface="Verdana" pitchFamily="34"/>
                <a:cs typeface="Verdana" pitchFamily="34"/>
              </a:rPr>
              <a:t>Toys </a:t>
            </a:r>
            <a:r>
              <a:rPr lang="en-US" sz="2500" kern="0" dirty="0" err="1">
                <a:solidFill>
                  <a:srgbClr val="000000"/>
                </a:solidFill>
                <a:latin typeface="Book Antiqua" panose="02040602050305030304" pitchFamily="18" charset="0"/>
                <a:ea typeface="Verdana" pitchFamily="34"/>
                <a:cs typeface="Verdana" pitchFamily="34"/>
              </a:rPr>
              <a:t>vs</a:t>
            </a:r>
            <a:r>
              <a:rPr lang="en-US" sz="2500" kern="0" dirty="0">
                <a:solidFill>
                  <a:srgbClr val="000000"/>
                </a:solidFill>
                <a:latin typeface="Book Antiqua" panose="02040602050305030304" pitchFamily="18" charset="0"/>
                <a:ea typeface="Verdana" pitchFamily="34"/>
                <a:cs typeface="Verdana" pitchFamily="34"/>
              </a:rPr>
              <a:t> Tools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kern="0" dirty="0" smtClean="0">
                <a:solidFill>
                  <a:srgbClr val="000000"/>
                </a:solidFill>
                <a:latin typeface="Book Antiqua" panose="02040602050305030304" pitchFamily="18" charset="0"/>
                <a:ea typeface="Verdana" pitchFamily="34"/>
                <a:cs typeface="Verdana" pitchFamily="34"/>
              </a:rPr>
              <a:t>How </a:t>
            </a:r>
            <a:r>
              <a:rPr lang="en-US" sz="2500" kern="0" dirty="0">
                <a:solidFill>
                  <a:srgbClr val="000000"/>
                </a:solidFill>
                <a:latin typeface="Book Antiqua" panose="02040602050305030304" pitchFamily="18" charset="0"/>
                <a:ea typeface="Verdana" pitchFamily="34"/>
                <a:cs typeface="Verdana" pitchFamily="34"/>
              </a:rPr>
              <a:t>to Dial 9-1-1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kern="0" dirty="0">
                <a:solidFill>
                  <a:srgbClr val="000000"/>
                </a:solidFill>
                <a:latin typeface="Book Antiqua" panose="02040602050305030304" pitchFamily="18" charset="0"/>
                <a:ea typeface="Verdana" pitchFamily="34"/>
                <a:cs typeface="Verdana" pitchFamily="34"/>
              </a:rPr>
              <a:t>Hug a Firefighter</a:t>
            </a:r>
          </a:p>
        </p:txBody>
      </p:sp>
    </p:spTree>
    <p:extLst>
      <p:ext uri="{BB962C8B-B14F-4D97-AF65-F5344CB8AC3E}">
        <p14:creationId xmlns:p14="http://schemas.microsoft.com/office/powerpoint/2010/main" val="1460967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</a:rPr>
              <a:t>Pre- and Post-Testing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</a:endParaRP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466389"/>
              </p:ext>
            </p:extLst>
          </p:nvPr>
        </p:nvGraphicFramePr>
        <p:xfrm>
          <a:off x="1165225" y="1838325"/>
          <a:ext cx="34067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Acrobat Document" r:id="rId3" imgW="7773840" imgH="10060560" progId="AcroExch.Document.11">
                  <p:embed/>
                </p:oleObj>
              </mc:Choice>
              <mc:Fallback>
                <p:oleObj name="Acrobat Document" r:id="rId3" imgW="7773840" imgH="1006056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1838325"/>
                        <a:ext cx="34067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5105400" y="1828800"/>
          <a:ext cx="3373438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Acrobat Document" r:id="rId5" imgW="7773840" imgH="10060560" progId="AcroExch.Document.11">
                  <p:embed/>
                </p:oleObj>
              </mc:Choice>
              <mc:Fallback>
                <p:oleObj name="Acrobat Document" r:id="rId5" imgW="7773840" imgH="1006056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373438" cy="436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9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412531" y="2133596"/>
            <a:ext cx="8310844" cy="4114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6A6A6">
              <a:alpha val="99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609603" y="152400"/>
            <a:ext cx="7772400" cy="1676396"/>
          </a:xfrm>
        </p:spPr>
        <p:txBody>
          <a:bodyPr anchorCtr="1">
            <a:normAutofit/>
          </a:bodyPr>
          <a:lstStyle/>
          <a:p>
            <a:pPr lvl="0" algn="ctr"/>
            <a:r>
              <a:rPr lang="en-US" sz="3300" dirty="0">
                <a:solidFill>
                  <a:srgbClr val="14425D"/>
                </a:solidFill>
              </a:rPr>
              <a:t>San Francisco Evaluation </a:t>
            </a:r>
            <a:br>
              <a:rPr lang="en-US" sz="3300" dirty="0">
                <a:solidFill>
                  <a:srgbClr val="14425D"/>
                </a:solidFill>
              </a:rPr>
            </a:br>
            <a:endParaRPr lang="en-US" sz="3600" dirty="0">
              <a:solidFill>
                <a:srgbClr val="14425D"/>
              </a:solidFill>
            </a:endParaRP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12420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2"/>
          <p:cNvSpPr txBox="1"/>
          <p:nvPr/>
        </p:nvSpPr>
        <p:spPr>
          <a:xfrm>
            <a:off x="4343400" y="6545997"/>
            <a:ext cx="4379976" cy="312002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91440" bIns="45720" anchor="t" anchorCtr="0" compatLnSpc="1"/>
          <a:lstStyle/>
          <a:p>
            <a:pPr marL="36576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1200" cap="none" spc="0" baseline="0">
              <a:solidFill>
                <a:srgbClr val="79766F"/>
              </a:solidFill>
              <a:uFillTx/>
              <a:latin typeface="Verdana"/>
            </a:endParaRPr>
          </a:p>
        </p:txBody>
      </p:sp>
      <p:graphicFrame>
        <p:nvGraphicFramePr>
          <p:cNvPr id="6" name="Chart 8"/>
          <p:cNvGraphicFramePr/>
          <p:nvPr/>
        </p:nvGraphicFramePr>
        <p:xfrm>
          <a:off x="412531" y="1600200"/>
          <a:ext cx="831084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37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09603" y="533396"/>
            <a:ext cx="7772400" cy="1219196"/>
          </a:xfrm>
        </p:spPr>
        <p:txBody>
          <a:bodyPr anchorCtr="1"/>
          <a:lstStyle/>
          <a:p>
            <a:pPr lvl="0" algn="ctr"/>
            <a:r>
              <a:rPr lang="en-US" sz="3600">
                <a:solidFill>
                  <a:srgbClr val="14425D"/>
                </a:solidFill>
              </a:rPr>
              <a:t>Each child, Each year</a:t>
            </a:r>
            <a:br>
              <a:rPr lang="en-US" sz="3600">
                <a:solidFill>
                  <a:srgbClr val="14425D"/>
                </a:solidFill>
              </a:rPr>
            </a:br>
            <a:endParaRPr lang="en-US" sz="3600">
              <a:solidFill>
                <a:srgbClr val="14425D"/>
              </a:solidFill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981203"/>
          </a:xfrm>
        </p:spPr>
        <p:txBody>
          <a:bodyPr anchorCtr="1"/>
          <a:lstStyle/>
          <a:p>
            <a:endParaRPr lang="en-US"/>
          </a:p>
        </p:txBody>
      </p:sp>
      <p:sp>
        <p:nvSpPr>
          <p:cNvPr id="4" name="Subtitle 2"/>
          <p:cNvSpPr txBox="1"/>
          <p:nvPr/>
        </p:nvSpPr>
        <p:spPr>
          <a:xfrm>
            <a:off x="4343400" y="6545997"/>
            <a:ext cx="4379976" cy="312002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91440" bIns="45720" anchor="t" anchorCtr="0" compatLnSpc="1"/>
          <a:lstStyle/>
          <a:p>
            <a:pPr marL="36576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00" b="0" i="0" u="none" strike="noStrike" kern="1200" cap="none" spc="0" baseline="0">
                <a:solidFill>
                  <a:srgbClr val="79766F"/>
                </a:solidFill>
                <a:uFillTx/>
                <a:latin typeface="Verdana"/>
              </a:rPr>
              <a:t>Alisa Ann Ruch Burn Foundation</a:t>
            </a:r>
          </a:p>
          <a:p>
            <a:pPr marL="36576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00" b="0" i="0" u="none" strike="noStrike" kern="1200" cap="none" spc="0" baseline="0">
              <a:solidFill>
                <a:srgbClr val="79766F"/>
              </a:solidFill>
              <a:uFillTx/>
              <a:latin typeface="Verdana"/>
            </a:endParaRPr>
          </a:p>
        </p:txBody>
      </p:sp>
      <p:sp>
        <p:nvSpPr>
          <p:cNvPr id="5" name="Rounded Rectangle 10"/>
          <p:cNvSpPr/>
          <p:nvPr/>
        </p:nvSpPr>
        <p:spPr>
          <a:xfrm>
            <a:off x="412531" y="1752600"/>
            <a:ext cx="8310844" cy="46481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6A6A6">
              <a:alpha val="99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graphicFrame>
        <p:nvGraphicFramePr>
          <p:cNvPr id="6" name="Chart 11"/>
          <p:cNvGraphicFramePr/>
          <p:nvPr>
            <p:extLst>
              <p:ext uri="{D42A27DB-BD31-4B8C-83A1-F6EECF244321}">
                <p14:modId xmlns:p14="http://schemas.microsoft.com/office/powerpoint/2010/main" val="3381210181"/>
              </p:ext>
            </p:extLst>
          </p:nvPr>
        </p:nvGraphicFramePr>
        <p:xfrm>
          <a:off x="507020" y="1752600"/>
          <a:ext cx="8121865" cy="426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38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8344</TotalTime>
  <Words>733</Words>
  <Application>Microsoft Office PowerPoint</Application>
  <PresentationFormat>On-screen Show (4:3)</PresentationFormat>
  <Paragraphs>136</Paragraphs>
  <Slides>15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Book Antiqua</vt:lpstr>
      <vt:lpstr>Calibri</vt:lpstr>
      <vt:lpstr>Century Gothic</vt:lpstr>
      <vt:lpstr>Courier New</vt:lpstr>
      <vt:lpstr>Palatino Linotype</vt:lpstr>
      <vt:lpstr>Verdana</vt:lpstr>
      <vt:lpstr>Wingdings</vt:lpstr>
      <vt:lpstr>Executive</vt:lpstr>
      <vt:lpstr>Acrobat Document</vt:lpstr>
      <vt:lpstr>Firefighters in  Safety Education </vt:lpstr>
      <vt:lpstr>Organizational History</vt:lpstr>
      <vt:lpstr>Mission and Vision </vt:lpstr>
      <vt:lpstr>Firefighters in Safety Education</vt:lpstr>
      <vt:lpstr>PowerPoint Presentation</vt:lpstr>
      <vt:lpstr>Firefighters in Safety Education</vt:lpstr>
      <vt:lpstr>Pre- and Post-Testing</vt:lpstr>
      <vt:lpstr>San Francisco Evaluation  </vt:lpstr>
      <vt:lpstr>Each child, Each year </vt:lpstr>
      <vt:lpstr>San Francisco Fire Fatalities </vt:lpstr>
      <vt:lpstr>PowerPoint Presentation</vt:lpstr>
      <vt:lpstr>PowerPoint Presentation</vt:lpstr>
      <vt:lpstr>PowerPoint Presentation</vt:lpstr>
      <vt:lpstr>Successes in 2014-2015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Firefighter in  Safety Education</dc:title>
  <dc:creator>AARBF-FRONTDESK</dc:creator>
  <cp:lastModifiedBy>Conefrey, Maureen (FIR)</cp:lastModifiedBy>
  <cp:revision>22</cp:revision>
  <cp:lastPrinted>2013-08-09T18:01:33Z</cp:lastPrinted>
  <dcterms:created xsi:type="dcterms:W3CDTF">2013-08-27T15:56:15Z</dcterms:created>
  <dcterms:modified xsi:type="dcterms:W3CDTF">2015-07-13T14:42:09Z</dcterms:modified>
</cp:coreProperties>
</file>