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2" r:id="rId1"/>
  </p:sldMasterIdLst>
  <p:notesMasterIdLst>
    <p:notesMasterId r:id="rId30"/>
  </p:notesMasterIdLst>
  <p:handoutMasterIdLst>
    <p:handoutMasterId r:id="rId31"/>
  </p:handoutMasterIdLst>
  <p:sldIdLst>
    <p:sldId id="317" r:id="rId2"/>
    <p:sldId id="453" r:id="rId3"/>
    <p:sldId id="452" r:id="rId4"/>
    <p:sldId id="419" r:id="rId5"/>
    <p:sldId id="420" r:id="rId6"/>
    <p:sldId id="426" r:id="rId7"/>
    <p:sldId id="451" r:id="rId8"/>
    <p:sldId id="425" r:id="rId9"/>
    <p:sldId id="434" r:id="rId10"/>
    <p:sldId id="407" r:id="rId11"/>
    <p:sldId id="409" r:id="rId12"/>
    <p:sldId id="408" r:id="rId13"/>
    <p:sldId id="406" r:id="rId14"/>
    <p:sldId id="405" r:id="rId15"/>
    <p:sldId id="429" r:id="rId16"/>
    <p:sldId id="458" r:id="rId17"/>
    <p:sldId id="431" r:id="rId18"/>
    <p:sldId id="432" r:id="rId19"/>
    <p:sldId id="459" r:id="rId20"/>
    <p:sldId id="456" r:id="rId21"/>
    <p:sldId id="424" r:id="rId22"/>
    <p:sldId id="454" r:id="rId23"/>
    <p:sldId id="435" r:id="rId24"/>
    <p:sldId id="437" r:id="rId25"/>
    <p:sldId id="439" r:id="rId26"/>
    <p:sldId id="440" r:id="rId27"/>
    <p:sldId id="446" r:id="rId28"/>
    <p:sldId id="448" r:id="rId29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Palatino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Palatino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Palatino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Palatino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Palatino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Palatino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Palatino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Palatino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Palatino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3366"/>
    <a:srgbClr val="333333"/>
    <a:srgbClr val="006600"/>
    <a:srgbClr val="008000"/>
    <a:srgbClr val="009900"/>
    <a:srgbClr val="DDDDDD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011" autoAdjust="0"/>
    <p:restoredTop sz="99140" autoAdjust="0"/>
  </p:normalViewPr>
  <p:slideViewPr>
    <p:cSldViewPr>
      <p:cViewPr varScale="1">
        <p:scale>
          <a:sx n="132" d="100"/>
          <a:sy n="132" d="100"/>
        </p:scale>
        <p:origin x="648" y="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2532" y="-7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150" cy="464503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3002" tIns="46500" rIns="93002" bIns="46500" numCol="1" anchor="t" anchorCtr="0" compatLnSpc="1">
            <a:prstTxWarp prst="textNoShape">
              <a:avLst/>
            </a:prstTxWarp>
          </a:bodyPr>
          <a:lstStyle>
            <a:lvl1pPr algn="l" defTabSz="928593">
              <a:defRPr sz="1300" dirty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4250" y="0"/>
            <a:ext cx="3036150" cy="464503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3002" tIns="46500" rIns="93002" bIns="46500" numCol="1" anchor="t" anchorCtr="0" compatLnSpc="1">
            <a:prstTxWarp prst="textNoShape">
              <a:avLst/>
            </a:prstTxWarp>
          </a:bodyPr>
          <a:lstStyle>
            <a:lvl1pPr algn="r" defTabSz="928593">
              <a:defRPr sz="1300" dirty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91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898"/>
            <a:ext cx="3036150" cy="464502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3002" tIns="46500" rIns="93002" bIns="46500" numCol="1" anchor="b" anchorCtr="0" compatLnSpc="1">
            <a:prstTxWarp prst="textNoShape">
              <a:avLst/>
            </a:prstTxWarp>
          </a:bodyPr>
          <a:lstStyle>
            <a:lvl1pPr algn="l" defTabSz="928593">
              <a:defRPr sz="1300" dirty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91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4250" y="8831898"/>
            <a:ext cx="3036150" cy="464502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3002" tIns="46500" rIns="93002" bIns="46500" numCol="1" anchor="b" anchorCtr="0" compatLnSpc="1">
            <a:prstTxWarp prst="textNoShape">
              <a:avLst/>
            </a:prstTxWarp>
          </a:bodyPr>
          <a:lstStyle>
            <a:lvl1pPr algn="r" defTabSz="928593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fld id="{C84DD63A-AF8B-401D-A993-8D632C34D9B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1248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51996" cy="458162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82" tIns="45742" rIns="91482" bIns="45742" numCol="1" anchor="t" anchorCtr="0" compatLnSpc="1">
            <a:prstTxWarp prst="textNoShape">
              <a:avLst/>
            </a:prstTxWarp>
          </a:bodyPr>
          <a:lstStyle>
            <a:lvl1pPr algn="l">
              <a:defRPr sz="1300" dirty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082" y="0"/>
            <a:ext cx="3053581" cy="458162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82" tIns="45742" rIns="91482" bIns="45742" numCol="1" anchor="t" anchorCtr="0" compatLnSpc="1">
            <a:prstTxWarp prst="textNoShape">
              <a:avLst/>
            </a:prstTxWarp>
          </a:bodyPr>
          <a:lstStyle>
            <a:lvl1pPr algn="r">
              <a:defRPr sz="1300" dirty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9988" y="687388"/>
            <a:ext cx="4686300" cy="3514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01" y="4432595"/>
            <a:ext cx="5189660" cy="4201136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82" tIns="45742" rIns="91482" bIns="4574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63605"/>
            <a:ext cx="3051996" cy="458161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82" tIns="45742" rIns="91482" bIns="45742" numCol="1" anchor="b" anchorCtr="0" compatLnSpc="1">
            <a:prstTxWarp prst="textNoShape">
              <a:avLst/>
            </a:prstTxWarp>
          </a:bodyPr>
          <a:lstStyle>
            <a:lvl1pPr algn="l">
              <a:defRPr sz="1300" dirty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082" y="8863605"/>
            <a:ext cx="3053581" cy="458161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82" tIns="45742" rIns="91482" bIns="45742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fld id="{649E0E6E-BBCA-4A1B-AE14-D0E9726F270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6184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E75259-797A-4942-B9DD-D1FFF5BF869D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863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8B56EF-0138-421E-9981-A842541A1CD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275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SFWPS-Logo-Vert-4c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73050"/>
            <a:ext cx="1362075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26"/>
          <p:cNvSpPr txBox="1">
            <a:spLocks noChangeArrowheads="1"/>
          </p:cNvSpPr>
          <p:nvPr userDrawn="1"/>
        </p:nvSpPr>
        <p:spPr bwMode="auto">
          <a:xfrm>
            <a:off x="228600" y="381000"/>
            <a:ext cx="2362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dirty="0">
              <a:latin typeface="Times New Roman" pitchFamily="18" charset="0"/>
            </a:endParaRPr>
          </a:p>
        </p:txBody>
      </p:sp>
      <p:sp>
        <p:nvSpPr>
          <p:cNvPr id="6" name="Rectangle 228"/>
          <p:cNvSpPr>
            <a:spLocks noChangeArrowheads="1"/>
          </p:cNvSpPr>
          <p:nvPr userDrawn="1"/>
        </p:nvSpPr>
        <p:spPr bwMode="auto">
          <a:xfrm>
            <a:off x="4033838" y="27193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defRPr/>
            </a:pPr>
            <a:endParaRPr lang="en-US" dirty="0">
              <a:latin typeface="Times New Roman" pitchFamily="18" charset="0"/>
            </a:endParaRPr>
          </a:p>
        </p:txBody>
      </p:sp>
      <p:sp>
        <p:nvSpPr>
          <p:cNvPr id="7" name="Line 233"/>
          <p:cNvSpPr>
            <a:spLocks noChangeShapeType="1"/>
          </p:cNvSpPr>
          <p:nvPr userDrawn="1"/>
        </p:nvSpPr>
        <p:spPr bwMode="auto">
          <a:xfrm>
            <a:off x="457200" y="1219200"/>
            <a:ext cx="8229600" cy="0"/>
          </a:xfrm>
          <a:prstGeom prst="line">
            <a:avLst/>
          </a:prstGeom>
          <a:noFill/>
          <a:ln w="57150">
            <a:solidFill>
              <a:srgbClr val="007DC3"/>
            </a:solidFill>
            <a:round/>
            <a:headEnd/>
            <a:tailEnd/>
          </a:ln>
        </p:spPr>
        <p:txBody>
          <a:bodyPr wrap="none"/>
          <a:lstStyle/>
          <a:p>
            <a:pPr algn="r">
              <a:defRPr/>
            </a:pPr>
            <a:endParaRPr lang="en-US" dirty="0">
              <a:latin typeface="Palatino" pitchFamily="18" charset="0"/>
            </a:endParaRPr>
          </a:p>
        </p:txBody>
      </p:sp>
      <p:sp>
        <p:nvSpPr>
          <p:cNvPr id="12902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290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DB517-808F-43A8-AD93-54D160AE9B11}" type="datetime1">
              <a:rPr lang="en-US"/>
              <a:pPr>
                <a:defRPr/>
              </a:pPr>
              <a:t>7/16/2015</a:t>
            </a:fld>
            <a:endParaRPr lang="en-US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A41E2-6F6B-4001-B9EE-B8818F51741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C51830-D9E1-4C1C-8AAB-9C148F8A28D1}" type="datetime1">
              <a:rPr lang="en-US"/>
              <a:pPr>
                <a:defRPr/>
              </a:pPr>
              <a:t>7/16/2015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52329B-8105-4844-94C2-D090D62430D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4650" y="228600"/>
            <a:ext cx="2114550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228600"/>
            <a:ext cx="6191250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BBF1B-BBB8-4C54-B43B-6D9F196480C3}" type="datetime1">
              <a:rPr lang="en-US"/>
              <a:pPr>
                <a:defRPr/>
              </a:pPr>
              <a:t>7/16/2015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A14826-F75A-4177-8791-C5250417FF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A8365-4C82-42D1-8019-B37A64502AE2}" type="datetime1">
              <a:rPr lang="en-US"/>
              <a:pPr>
                <a:defRPr/>
              </a:pPr>
              <a:t>7/16/2015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7C375F-4468-4869-A6F1-DAF6119FE56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3A41E3-4CC7-4820-B2F6-CFBA8D5DD94C}" type="datetime1">
              <a:rPr lang="en-US"/>
              <a:pPr>
                <a:defRPr/>
              </a:pPr>
              <a:t>7/16/2015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0A501C-80B2-4F6F-9A7B-64C0403E68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600200"/>
            <a:ext cx="4116388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788" y="1600200"/>
            <a:ext cx="41179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FA1DEB-FD7E-4392-9F8A-901DD0428C39}" type="datetime1">
              <a:rPr lang="en-US"/>
              <a:pPr>
                <a:defRPr/>
              </a:pPr>
              <a:t>7/16/2015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816EC-D4D2-49D9-B144-228F218F31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2AD402-8E63-4438-A62D-EC1D7B73A660}" type="datetime1">
              <a:rPr lang="en-US"/>
              <a:pPr>
                <a:defRPr/>
              </a:pPr>
              <a:t>7/16/2015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D769A2-2FF2-423F-8E05-4515BFCE24B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1E9D7E-1E9B-42E0-BDBD-1C7AA424742D}" type="datetime1">
              <a:rPr lang="en-US"/>
              <a:pPr>
                <a:defRPr/>
              </a:pPr>
              <a:t>7/16/2015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796583-9C48-4E3D-9CA1-75C8A7B9BD4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2C475-240D-4CBE-9621-21C74012BC22}" type="datetime1">
              <a:rPr lang="en-US"/>
              <a:pPr>
                <a:defRPr/>
              </a:pPr>
              <a:t>7/16/2015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5970AD-52CC-4357-AA2E-07CF143E254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E319C-88D3-4A90-AF34-794BDE65037F}" type="datetime1">
              <a:rPr lang="en-US"/>
              <a:pPr>
                <a:defRPr/>
              </a:pPr>
              <a:t>7/16/2015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1C41E-3DB7-4693-BB62-C0F9C51EDF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41636-7C88-4885-816B-BEE6D5B97956}" type="datetime1">
              <a:rPr lang="en-US"/>
              <a:pPr>
                <a:defRPr/>
              </a:pPr>
              <a:t>7/16/2015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2B8ACA-08EF-4521-8B4B-4771AD3FAF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600200"/>
            <a:ext cx="8386763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Click to edit Master text styles</a:t>
            </a:r>
          </a:p>
          <a:p>
            <a:pPr lvl="1"/>
            <a:endParaRPr lang="en-US" smtClean="0"/>
          </a:p>
          <a:p>
            <a:pPr lvl="1"/>
            <a:endParaRPr lang="en-US" smtClean="0"/>
          </a:p>
          <a:p>
            <a:pPr lvl="1"/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09625" y="637381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DFF55368-D76C-4CEA-8ECF-1487078FC9C3}" type="datetime1">
              <a:rPr lang="en-US"/>
              <a:pPr>
                <a:defRPr/>
              </a:pPr>
              <a:t>7/16/2015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32138" y="6376988"/>
            <a:ext cx="3086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dirty="0">
                <a:solidFill>
                  <a:srgbClr val="0000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66F0945E-E802-47E8-AFB0-8FB84EA2EE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57400" y="228600"/>
            <a:ext cx="6781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1" name="Text Box 226"/>
          <p:cNvSpPr txBox="1">
            <a:spLocks noChangeArrowheads="1"/>
          </p:cNvSpPr>
          <p:nvPr userDrawn="1"/>
        </p:nvSpPr>
        <p:spPr bwMode="auto">
          <a:xfrm>
            <a:off x="228600" y="381000"/>
            <a:ext cx="2362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dirty="0">
              <a:latin typeface="Times New Roman" pitchFamily="18" charset="0"/>
            </a:endParaRPr>
          </a:p>
        </p:txBody>
      </p:sp>
      <p:sp>
        <p:nvSpPr>
          <p:cNvPr id="1032" name="Rectangle 228"/>
          <p:cNvSpPr>
            <a:spLocks noChangeArrowheads="1"/>
          </p:cNvSpPr>
          <p:nvPr userDrawn="1"/>
        </p:nvSpPr>
        <p:spPr bwMode="auto">
          <a:xfrm>
            <a:off x="4033838" y="27193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defRPr/>
            </a:pPr>
            <a:endParaRPr lang="en-US" dirty="0">
              <a:latin typeface="Times New Roman" pitchFamily="18" charset="0"/>
            </a:endParaRPr>
          </a:p>
        </p:txBody>
      </p:sp>
      <p:sp>
        <p:nvSpPr>
          <p:cNvPr id="1033" name="Line 233"/>
          <p:cNvSpPr>
            <a:spLocks noChangeShapeType="1"/>
          </p:cNvSpPr>
          <p:nvPr userDrawn="1"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57150">
            <a:solidFill>
              <a:srgbClr val="007DC3"/>
            </a:solidFill>
            <a:round/>
            <a:headEnd/>
            <a:tailEnd/>
          </a:ln>
        </p:spPr>
        <p:txBody>
          <a:bodyPr wrap="none"/>
          <a:lstStyle/>
          <a:p>
            <a:pPr algn="r">
              <a:defRPr/>
            </a:pPr>
            <a:endParaRPr lang="en-US" dirty="0">
              <a:latin typeface="Palatino" pitchFamily="18" charset="0"/>
            </a:endParaRPr>
          </a:p>
        </p:txBody>
      </p:sp>
      <p:pic>
        <p:nvPicPr>
          <p:cNvPr id="1034" name="Picture 20" descr="SFWPS-Logo-Vert-4c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457200" y="273050"/>
            <a:ext cx="1362075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hdr="0" ft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 MT" pitchFamily="50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 MT" pitchFamily="50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 MT" pitchFamily="50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 MT" pitchFamily="50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 MT" pitchFamily="50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 MT" pitchFamily="50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 MT" pitchFamily="50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 MT" pitchFamily="5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Char char="•"/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Char char="•"/>
        <a:defRPr sz="2000">
          <a:solidFill>
            <a:srgbClr val="000000"/>
          </a:solidFill>
          <a:latin typeface="+mn-lt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l"/>
        <a:defRPr sz="2400">
          <a:solidFill>
            <a:schemeClr val="tx1"/>
          </a:solidFill>
          <a:latin typeface="Calibri" pitchFamily="34" charset="0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Wingdings" pitchFamily="2" charset="2"/>
        <a:buChar char="w"/>
        <a:defRPr sz="2000">
          <a:solidFill>
            <a:schemeClr val="tx1"/>
          </a:solidFill>
          <a:latin typeface="Calibri" pitchFamily="34" charset="0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22885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6pPr>
      <a:lvl7pPr marL="268605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7pPr>
      <a:lvl8pPr marL="314325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8pPr>
      <a:lvl9pPr marL="360045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B5302E7-BD73-47F9-B9C7-041FA41A70A7}" type="slidenum">
              <a:rPr lang="en-US" smtClean="0"/>
              <a:pPr/>
              <a:t>1</a:t>
            </a:fld>
            <a:endParaRPr lang="en-US" dirty="0" smtClean="0"/>
          </a:p>
        </p:txBody>
      </p:sp>
      <p:sp>
        <p:nvSpPr>
          <p:cNvPr id="15362" name="Text Box 6"/>
          <p:cNvSpPr txBox="1">
            <a:spLocks noChangeArrowheads="1"/>
          </p:cNvSpPr>
          <p:nvPr/>
        </p:nvSpPr>
        <p:spPr bwMode="auto">
          <a:xfrm>
            <a:off x="381000" y="1219200"/>
            <a:ext cx="22098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" dirty="0">
                <a:solidFill>
                  <a:srgbClr val="000000"/>
                </a:solidFill>
                <a:latin typeface="Arial" charset="0"/>
                <a:cs typeface="Arial" charset="0"/>
              </a:rPr>
              <a:t>Services of the San Francisco Public Utilities Commission</a:t>
            </a:r>
          </a:p>
        </p:txBody>
      </p:sp>
      <p:sp>
        <p:nvSpPr>
          <p:cNvPr id="7" name="Subtitle 2"/>
          <p:cNvSpPr>
            <a:spLocks noGrp="1"/>
          </p:cNvSpPr>
          <p:nvPr>
            <p:ph idx="1"/>
          </p:nvPr>
        </p:nvSpPr>
        <p:spPr>
          <a:xfrm>
            <a:off x="342900" y="1377950"/>
            <a:ext cx="8386763" cy="2953302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FontTx/>
              <a:buNone/>
              <a:defRPr/>
            </a:pPr>
            <a:r>
              <a:rPr lang="en-US" dirty="0" smtClean="0"/>
              <a:t>Presentation to</a:t>
            </a:r>
          </a:p>
          <a:p>
            <a:pPr marL="0" indent="0" algn="ctr">
              <a:spcBef>
                <a:spcPts val="0"/>
              </a:spcBef>
              <a:buFontTx/>
              <a:buNone/>
              <a:defRPr/>
            </a:pPr>
            <a:r>
              <a:rPr lang="en-US" dirty="0" smtClean="0"/>
              <a:t>San </a:t>
            </a:r>
            <a:r>
              <a:rPr lang="en-US" dirty="0"/>
              <a:t>Francisco Fire </a:t>
            </a:r>
            <a:r>
              <a:rPr lang="en-US" dirty="0" smtClean="0"/>
              <a:t>Commission</a:t>
            </a:r>
          </a:p>
          <a:p>
            <a:pPr marL="0" indent="0" algn="ctr">
              <a:spcBef>
                <a:spcPts val="0"/>
              </a:spcBef>
              <a:buFontTx/>
              <a:buNone/>
              <a:defRPr/>
            </a:pPr>
            <a:r>
              <a:rPr lang="en-US" dirty="0"/>
              <a:t/>
            </a:r>
            <a:br>
              <a:rPr lang="en-US" dirty="0"/>
            </a:br>
            <a:r>
              <a:rPr lang="en-US" sz="3600" dirty="0" smtClean="0"/>
              <a:t>Auxiliary Water Supply System:</a:t>
            </a:r>
          </a:p>
          <a:p>
            <a:pPr marL="0" indent="0" algn="ctr">
              <a:spcBef>
                <a:spcPts val="0"/>
              </a:spcBef>
              <a:buFontTx/>
              <a:buNone/>
              <a:defRPr/>
            </a:pPr>
            <a:r>
              <a:rPr lang="en-US" sz="3600" dirty="0" smtClean="0"/>
              <a:t>Operational Reliability </a:t>
            </a:r>
          </a:p>
          <a:p>
            <a:pPr marL="0" indent="0" algn="ctr">
              <a:spcBef>
                <a:spcPts val="0"/>
              </a:spcBef>
              <a:buFontTx/>
              <a:buNone/>
              <a:defRPr/>
            </a:pPr>
            <a:r>
              <a:rPr lang="en-US" sz="3600" dirty="0" smtClean="0"/>
              <a:t>and ESER Bond Improvements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381000" y="5029200"/>
            <a:ext cx="838676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2000">
                <a:solidFill>
                  <a:srgbClr val="000000"/>
                </a:solidFill>
                <a:latin typeface="+mn-lt"/>
              </a:defRPr>
            </a:lvl2pPr>
            <a:lvl3pPr marL="10858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4287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" pitchFamily="2" charset="2"/>
              <a:buChar char="w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17716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22885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68605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14325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60045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algn="ctr">
              <a:spcBef>
                <a:spcPts val="0"/>
              </a:spcBef>
              <a:buFontTx/>
              <a:buNone/>
              <a:defRPr/>
            </a:pPr>
            <a:r>
              <a:rPr lang="en-US" sz="2000" kern="0" dirty="0" smtClean="0"/>
              <a:t>June 25, 2015</a:t>
            </a:r>
            <a:br>
              <a:rPr lang="en-US" sz="2000" kern="0" dirty="0" smtClean="0"/>
            </a:br>
            <a:r>
              <a:rPr lang="en-US" sz="2000" kern="0" dirty="0" smtClean="0"/>
              <a:t>Katie Miller, CDD Division Manager</a:t>
            </a:r>
          </a:p>
          <a:p>
            <a:pPr marL="0" indent="0" algn="ctr">
              <a:spcBef>
                <a:spcPts val="0"/>
              </a:spcBef>
              <a:buFontTx/>
              <a:buNone/>
              <a:defRPr/>
            </a:pPr>
            <a:r>
              <a:rPr lang="en-US" sz="2000" kern="0" dirty="0" smtClean="0"/>
              <a:t>David Briggs, Regional and Local Water Systems Manager</a:t>
            </a:r>
          </a:p>
          <a:p>
            <a:pPr marL="0" indent="0" algn="ctr">
              <a:spcBef>
                <a:spcPts val="0"/>
              </a:spcBef>
              <a:buFontTx/>
              <a:buNone/>
              <a:defRPr/>
            </a:pPr>
            <a:r>
              <a:rPr lang="en-US" sz="2000" kern="0" dirty="0" smtClean="0"/>
              <a:t>San Francisco Public Utilities Commission</a:t>
            </a:r>
          </a:p>
          <a:p>
            <a:pPr>
              <a:defRPr/>
            </a:pPr>
            <a:endParaRPr lang="en-US" kern="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DCB6DD0-4DC3-4BAE-8132-691EAF6BB1C7}" type="slidenum">
              <a:rPr lang="en-US" smtClean="0"/>
              <a:pPr/>
              <a:t>10</a:t>
            </a:fld>
            <a:endParaRPr lang="en-US" dirty="0" smtClean="0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457200"/>
            <a:ext cx="6675120" cy="457200"/>
          </a:xfrm>
        </p:spPr>
        <p:txBody>
          <a:bodyPr/>
          <a:lstStyle/>
          <a:p>
            <a:r>
              <a:rPr lang="en-US" dirty="0"/>
              <a:t>Ashbury Heights </a:t>
            </a:r>
            <a:r>
              <a:rPr lang="en-US" dirty="0" smtClean="0"/>
              <a:t>Tank  </a:t>
            </a:r>
            <a:br>
              <a:rPr lang="en-US" dirty="0" smtClean="0"/>
            </a:br>
            <a:r>
              <a:rPr lang="en-US" dirty="0" smtClean="0"/>
              <a:t>New Tank Complete 2014-15</a:t>
            </a:r>
            <a:endParaRPr lang="en-US" dirty="0"/>
          </a:p>
        </p:txBody>
      </p:sp>
      <p:pic>
        <p:nvPicPr>
          <p:cNvPr id="1026" name="Picture 2" descr="S:\WSIP Photos by SFPUC Photographers\WATER\AWSS Photos &amp; Video\Ashbury Heights Tank\20140430-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724" y="1305927"/>
            <a:ext cx="3733816" cy="248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S:\WSIP Photos by SFPUC Photographers\WATER\AWSS Photos &amp; Video\Ashbury Heights Tank\20140305-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797" y="1305927"/>
            <a:ext cx="3764403" cy="25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:\WSIP Photos by SFPUC Photographers\WATER\AWSS Photos &amp; Video\Ashbury Heights Tank\20140617-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97" y="3886198"/>
            <a:ext cx="4450203" cy="259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S:\WSIP Photos by SFPUC Photographers\WATER\AWSS Photos &amp; Video\Ashbury Heights Tank\20140730-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944" y="3886199"/>
            <a:ext cx="3803656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27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DCB6DD0-4DC3-4BAE-8132-691EAF6BB1C7}" type="slidenum">
              <a:rPr lang="en-US" smtClean="0"/>
              <a:pPr/>
              <a:t>11</a:t>
            </a:fld>
            <a:endParaRPr lang="en-US" dirty="0" smtClean="0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011680" y="640080"/>
            <a:ext cx="6675120" cy="457200"/>
          </a:xfrm>
        </p:spPr>
        <p:txBody>
          <a:bodyPr/>
          <a:lstStyle/>
          <a:p>
            <a:r>
              <a:rPr lang="en-US" dirty="0"/>
              <a:t>Ashbury Heights Tank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800" y="3785313"/>
            <a:ext cx="3250122" cy="2722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S:\WSIP Photos by SFPUC Photographers\WATER\AWSS Photos &amp; Video\Ashbury Heights Tank\20140825-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19200"/>
            <a:ext cx="3705855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S:\WSIP Photos by SFPUC Photographers\WATER\AWSS Photos &amp; Video\Ashbury Heights Tank\20140825-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571" y="1219200"/>
            <a:ext cx="3434029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:\WSIP Photos by SFPUC Photographers\WATER\AWSS Photos &amp; Video\Ashbury Heights Tank\20141007-3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660" y="3785314"/>
            <a:ext cx="4621940" cy="272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454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DCB6DD0-4DC3-4BAE-8132-691EAF6BB1C7}" type="slidenum">
              <a:rPr lang="en-US" smtClean="0"/>
              <a:pPr/>
              <a:t>12</a:t>
            </a:fld>
            <a:endParaRPr lang="en-US" dirty="0" smtClean="0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011680" y="228600"/>
            <a:ext cx="6675120" cy="914400"/>
          </a:xfrm>
        </p:spPr>
        <p:txBody>
          <a:bodyPr/>
          <a:lstStyle/>
          <a:p>
            <a:r>
              <a:rPr lang="en-US" sz="2400" dirty="0"/>
              <a:t>Jones Street Tank Foundation </a:t>
            </a:r>
            <a:r>
              <a:rPr lang="en-US" sz="2400" dirty="0" smtClean="0"/>
              <a:t>Micropiles </a:t>
            </a:r>
            <a:r>
              <a:rPr lang="en-US" sz="2400" dirty="0"/>
              <a:t>&amp; Twin Peaks Reservoir Joint </a:t>
            </a:r>
            <a:r>
              <a:rPr lang="en-US" sz="2400" dirty="0" smtClean="0"/>
              <a:t>Sealing (2015)</a:t>
            </a:r>
            <a:endParaRPr lang="en-US" dirty="0"/>
          </a:p>
        </p:txBody>
      </p:sp>
      <p:pic>
        <p:nvPicPr>
          <p:cNvPr id="6" name="Picture 5" descr="H:\WD-2685 contract - AHT-JST-TPR\TPR Joint Sealing - Contingency Increase\IMG_185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97" y="4139053"/>
            <a:ext cx="3524214" cy="2643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S:\WSIP Photos by SFPUC Photographers\WATER\AWSS Photos &amp; Video\Twin Peaks Reservoir\20150205C-1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558" y="4139053"/>
            <a:ext cx="4419302" cy="2638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S:\WSIP Photos by SFPUC Photographers\WATER\AWSS Photos &amp; Video\Jones Street Tank\20150306-4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97" y="1219200"/>
            <a:ext cx="3995817" cy="2667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Straight Connector 11"/>
          <p:cNvCxnSpPr/>
          <p:nvPr/>
        </p:nvCxnSpPr>
        <p:spPr bwMode="auto">
          <a:xfrm flipH="1">
            <a:off x="457200" y="3991708"/>
            <a:ext cx="82296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97758" y="1219199"/>
            <a:ext cx="3860442" cy="26731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634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DCB6DD0-4DC3-4BAE-8132-691EAF6BB1C7}" type="slidenum">
              <a:rPr lang="en-US" smtClean="0"/>
              <a:pPr/>
              <a:t>13</a:t>
            </a:fld>
            <a:endParaRPr lang="en-US" dirty="0" smtClean="0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011680" y="640080"/>
            <a:ext cx="6675120" cy="457200"/>
          </a:xfrm>
        </p:spPr>
        <p:txBody>
          <a:bodyPr/>
          <a:lstStyle/>
          <a:p>
            <a:r>
              <a:rPr lang="en-US" dirty="0" smtClean="0"/>
              <a:t>Saltwater Pump Stations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13167"/>
            <a:ext cx="3429000" cy="44196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Pump Station 1 (SFFD Headquarters)</a:t>
            </a:r>
          </a:p>
          <a:p>
            <a:r>
              <a:rPr lang="en-US" sz="2000" dirty="0" smtClean="0"/>
              <a:t>Four new 760-hp diesel engines</a:t>
            </a:r>
          </a:p>
          <a:p>
            <a:r>
              <a:rPr lang="en-US" sz="2000" dirty="0" smtClean="0"/>
              <a:t>New electric generator</a:t>
            </a:r>
          </a:p>
          <a:p>
            <a:r>
              <a:rPr lang="en-US" sz="2000" dirty="0" smtClean="0"/>
              <a:t>New exhaust and ventilation</a:t>
            </a:r>
          </a:p>
          <a:p>
            <a:r>
              <a:rPr lang="en-US" sz="2000" dirty="0" smtClean="0"/>
              <a:t>Pumps out of service June 2015–Feb 2016</a:t>
            </a:r>
          </a:p>
          <a:p>
            <a:r>
              <a:rPr lang="en-US" sz="2000" dirty="0" smtClean="0"/>
              <a:t>Project completion May 2016</a:t>
            </a:r>
          </a:p>
          <a:p>
            <a:pPr marL="0" indent="0">
              <a:buNone/>
            </a:pPr>
            <a:r>
              <a:rPr lang="en-US" sz="2400" dirty="0" smtClean="0"/>
              <a:t>Pump Station 2 (Ft. Mason) Renovation – 2016 to 2018</a:t>
            </a:r>
          </a:p>
        </p:txBody>
      </p:sp>
      <p:pic>
        <p:nvPicPr>
          <p:cNvPr id="8195" name="Picture 3" descr="S:\WSIP Photos by SFPUC Photographers\WATER\AWSS Photos &amp; Video\PS1-Sump\20120717-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059" y="3963986"/>
            <a:ext cx="3782941" cy="258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http://farm3.staticflickr.com/2073/2255760112_b303510a94_z.jpg?zz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160462"/>
            <a:ext cx="3738033" cy="280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S:\WSIP Photos by SFPUC Photographers\WATER\AWSS Photos &amp; Video\PS1-Seawater Tunnel\20120718B-0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330" y="1708467"/>
            <a:ext cx="231267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42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2011680" y="640080"/>
            <a:ext cx="6675120" cy="457200"/>
          </a:xfrm>
        </p:spPr>
        <p:txBody>
          <a:bodyPr/>
          <a:lstStyle/>
          <a:p>
            <a:r>
              <a:rPr lang="en-US" dirty="0" smtClean="0"/>
              <a:t>30 New Cisterns by 2016</a:t>
            </a:r>
          </a:p>
        </p:txBody>
      </p:sp>
      <p:sp>
        <p:nvSpPr>
          <p:cNvPr id="2048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14C1092-B824-4B24-891B-8ED440766925}" type="slidenum">
              <a:rPr lang="en-US" smtClean="0"/>
              <a:pPr/>
              <a:t>14</a:t>
            </a:fld>
            <a:endParaRPr lang="en-US" dirty="0" smtClean="0"/>
          </a:p>
        </p:txBody>
      </p:sp>
      <p:pic>
        <p:nvPicPr>
          <p:cNvPr id="2050" name="Picture 2" descr="S:\WSIP Photos by SFPUC Photographers\WATER\AWSS Photos &amp; Video\Cisterns A\37th Ave &amp; Ortega St\20131218_Panorama7_43-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219200"/>
            <a:ext cx="2478087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S:\WSIP Photos by SFPUC Photographers\WATER\AWSS Photos &amp; Video\Cisterns A\37th Ave &amp; Ortega St\20140430B-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154" y="1219200"/>
            <a:ext cx="3838258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1805970"/>
            <a:ext cx="16049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37</a:t>
            </a:r>
            <a:r>
              <a:rPr lang="en-US" baseline="30000" dirty="0" smtClean="0">
                <a:latin typeface="+mn-lt"/>
              </a:rPr>
              <a:t>th</a:t>
            </a:r>
            <a:r>
              <a:rPr lang="en-US" dirty="0" smtClean="0">
                <a:latin typeface="+mn-lt"/>
              </a:rPr>
              <a:t> Avenue &amp; Ortega Street</a:t>
            </a:r>
            <a:endParaRPr lang="en-US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4267200"/>
            <a:ext cx="1600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Funston Avenue &amp; Geary Boulevard</a:t>
            </a:r>
            <a:endParaRPr lang="en-US" dirty="0">
              <a:latin typeface="+mn-lt"/>
            </a:endParaRPr>
          </a:p>
        </p:txBody>
      </p:sp>
      <p:pic>
        <p:nvPicPr>
          <p:cNvPr id="2052" name="Picture 4" descr="S:\WSIP Photos by SFPUC Photographers\WATER\AWSS Photos &amp; Video\Cisterns C\Funston Ave &amp; Geary Blvd\20140729-3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020" y="4038600"/>
            <a:ext cx="4125180" cy="275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98342" y="4038600"/>
            <a:ext cx="2105370" cy="275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 bwMode="auto">
          <a:xfrm flipH="1">
            <a:off x="457200" y="3991708"/>
            <a:ext cx="82296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71380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Reliability – at ESER 2010 Completion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153400" y="6376989"/>
            <a:ext cx="630238" cy="457200"/>
          </a:xfrm>
        </p:spPr>
        <p:txBody>
          <a:bodyPr/>
          <a:lstStyle/>
          <a:p>
            <a:fld id="{292FEF09-04D1-447B-9F98-7000E0D5D33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870448" y="3584448"/>
            <a:ext cx="2683700" cy="70788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Arial MT"/>
              </a:rPr>
              <a:t>Citywide Reliability </a:t>
            </a:r>
            <a:r>
              <a:rPr lang="en-US" sz="2000" b="1" dirty="0" smtClean="0">
                <a:solidFill>
                  <a:srgbClr val="000000"/>
                </a:solidFill>
                <a:latin typeface="Arial MT"/>
              </a:rPr>
              <a:t>68%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71"/>
          <a:stretch/>
        </p:blipFill>
        <p:spPr>
          <a:xfrm>
            <a:off x="261257" y="1295400"/>
            <a:ext cx="5299364" cy="48985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" t="75374" r="55986" b="1224"/>
          <a:stretch/>
        </p:blipFill>
        <p:spPr>
          <a:xfrm>
            <a:off x="5761653" y="1258078"/>
            <a:ext cx="2993527" cy="21817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70448" y="4572000"/>
            <a:ext cx="28847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Goal: Raise reliability to at least 50% each FRA, 90% Citywide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44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ESER Bond 2014 Projects - $55M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618" y="1295400"/>
            <a:ext cx="8386763" cy="1600200"/>
          </a:xfrm>
        </p:spPr>
        <p:txBody>
          <a:bodyPr/>
          <a:lstStyle/>
          <a:p>
            <a:pPr lvl="0"/>
            <a:r>
              <a:rPr lang="en-US" dirty="0" smtClean="0"/>
              <a:t>Goal: raise </a:t>
            </a:r>
            <a:r>
              <a:rPr lang="en-US" dirty="0"/>
              <a:t>reliability in </a:t>
            </a:r>
            <a:r>
              <a:rPr lang="en-US" dirty="0" smtClean="0"/>
              <a:t>lower scoring FRA’s</a:t>
            </a:r>
            <a:endParaRPr lang="en-US" dirty="0"/>
          </a:p>
          <a:p>
            <a:pPr lvl="0"/>
            <a:r>
              <a:rPr lang="en-US" dirty="0"/>
              <a:t>Coordinated with Re-Development Projects for maximum benefit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048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14C1092-B824-4B24-891B-8ED440766925}" type="slidenum">
              <a:rPr lang="en-US" smtClean="0"/>
              <a:pPr/>
              <a:t>16</a:t>
            </a:fld>
            <a:endParaRPr lang="en-US" dirty="0" smtClean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3" t="16719" r="14719" b="16562"/>
          <a:stretch/>
        </p:blipFill>
        <p:spPr bwMode="auto">
          <a:xfrm>
            <a:off x="381000" y="2788472"/>
            <a:ext cx="4343400" cy="38358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800600"/>
            <a:ext cx="2384425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53000" y="2788472"/>
            <a:ext cx="40153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+mn-lt"/>
              </a:rPr>
              <a:t>Combination of </a:t>
            </a:r>
            <a:r>
              <a:rPr lang="en-US" sz="2800" dirty="0" smtClean="0">
                <a:solidFill>
                  <a:srgbClr val="000000"/>
                </a:solidFill>
                <a:latin typeface="+mn-lt"/>
              </a:rPr>
              <a:t>Pumping and Storage Facilities</a:t>
            </a:r>
            <a:r>
              <a:rPr lang="en-US" sz="2800" dirty="0">
                <a:solidFill>
                  <a:srgbClr val="000000"/>
                </a:solidFill>
                <a:latin typeface="+mn-lt"/>
              </a:rPr>
              <a:t>, Pipelines, Flexible Systems </a:t>
            </a:r>
          </a:p>
        </p:txBody>
      </p:sp>
    </p:spTree>
    <p:extLst>
      <p:ext uri="{BB962C8B-B14F-4D97-AF65-F5344CB8AC3E}">
        <p14:creationId xmlns:p14="http://schemas.microsoft.com/office/powerpoint/2010/main" val="195357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SFPUC AWSS Maintenance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386763" cy="4191000"/>
          </a:xfrm>
        </p:spPr>
        <p:txBody>
          <a:bodyPr/>
          <a:lstStyle/>
          <a:p>
            <a:r>
              <a:rPr lang="en-US" dirty="0" smtClean="0"/>
              <a:t>Pump Stations </a:t>
            </a:r>
          </a:p>
          <a:p>
            <a:pPr lvl="1"/>
            <a:r>
              <a:rPr lang="en-US" dirty="0" smtClean="0"/>
              <a:t>Engines, pumps, generators tested monthly</a:t>
            </a:r>
          </a:p>
          <a:p>
            <a:pPr lvl="1"/>
            <a:r>
              <a:rPr lang="en-US" dirty="0" smtClean="0"/>
              <a:t>Significant engine and pump repairs performed since 2010</a:t>
            </a:r>
          </a:p>
          <a:p>
            <a:pPr lvl="1"/>
            <a:r>
              <a:rPr lang="en-US" dirty="0" smtClean="0"/>
              <a:t>Bay sediment removed from PS1 and PS2 inlet tunnels</a:t>
            </a:r>
          </a:p>
          <a:p>
            <a:r>
              <a:rPr lang="en-US" dirty="0" smtClean="0"/>
              <a:t>Hydrants</a:t>
            </a:r>
          </a:p>
          <a:p>
            <a:pPr lvl="1"/>
            <a:r>
              <a:rPr lang="en-US" dirty="0" smtClean="0"/>
              <a:t>AWSS (1,575) and LP (10,000) hydrants consistently maintained</a:t>
            </a:r>
          </a:p>
          <a:p>
            <a:pPr lvl="1"/>
            <a:r>
              <a:rPr lang="en-US" dirty="0" smtClean="0"/>
              <a:t>Hydrant repairs within 1-4 days, when possible</a:t>
            </a:r>
          </a:p>
          <a:p>
            <a:r>
              <a:rPr lang="en-US" dirty="0" smtClean="0"/>
              <a:t>Pipelines</a:t>
            </a:r>
          </a:p>
          <a:p>
            <a:pPr lvl="1"/>
            <a:r>
              <a:rPr lang="en-US" dirty="0" smtClean="0"/>
              <a:t>5-10 minor to major repairs to AWSS pipelines annually</a:t>
            </a:r>
          </a:p>
          <a:p>
            <a:pPr lvl="1"/>
            <a:r>
              <a:rPr lang="en-US" dirty="0" smtClean="0"/>
              <a:t>Leak reduction: Repairs reduced AWSS pipeline leakage by 700,000 gallons per day in 2014-15!</a:t>
            </a:r>
          </a:p>
          <a:p>
            <a:pPr lvl="1"/>
            <a:r>
              <a:rPr lang="en-US" dirty="0" smtClean="0"/>
              <a:t>Engineering drawings and design protocol being updated to maintain rigorous design standards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7C375F-4468-4869-A6F1-DAF6119FE568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54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SFPUC Operations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20800"/>
            <a:ext cx="8386763" cy="41910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CDD Staff levels:</a:t>
            </a:r>
          </a:p>
          <a:p>
            <a:r>
              <a:rPr lang="en-US" sz="2000" dirty="0" smtClean="0"/>
              <a:t>8 AWSS-dedicated plumbers; &gt;80 </a:t>
            </a:r>
            <a:r>
              <a:rPr lang="en-US" sz="2000" dirty="0"/>
              <a:t>plumbers total </a:t>
            </a:r>
            <a:r>
              <a:rPr lang="en-US" sz="2000" dirty="0" smtClean="0"/>
              <a:t>available for R&amp;R, operations, maintenance</a:t>
            </a:r>
          </a:p>
          <a:p>
            <a:r>
              <a:rPr lang="en-US" sz="2000" dirty="0" smtClean="0"/>
              <a:t>14 “Gatemen” and 17 Stationary Engineers 24/7 for operations and emergency response</a:t>
            </a:r>
          </a:p>
          <a:p>
            <a:r>
              <a:rPr lang="en-US" sz="2000" dirty="0" smtClean="0"/>
              <a:t>Support from electric shop, machine shop, carpenters, laborers, operators, inspectors, full construction fleet</a:t>
            </a:r>
          </a:p>
          <a:p>
            <a:r>
              <a:rPr lang="en-US" sz="2000" dirty="0" smtClean="0"/>
              <a:t>Pipeline engineers for AWSS planning, design, construction, records management, hydraulic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7C375F-4468-4869-A6F1-DAF6119FE568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12290" name="Picture 2" descr="http://ww4.hdnux.com/photos/26/72/60/6007819/3/628x4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182344"/>
            <a:ext cx="3924300" cy="261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1000" y="4503476"/>
            <a:ext cx="5524498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  <a:latin typeface="+mn-lt"/>
              </a:rPr>
              <a:t>Excellent fire response coordination and </a:t>
            </a:r>
            <a:r>
              <a:rPr lang="en-US" sz="2800" dirty="0" smtClean="0">
                <a:solidFill>
                  <a:srgbClr val="000000"/>
                </a:solidFill>
                <a:latin typeface="+mn-lt"/>
              </a:rPr>
              <a:t>support.</a:t>
            </a:r>
            <a:endParaRPr lang="en-US" sz="2800" dirty="0">
              <a:solidFill>
                <a:srgbClr val="000000"/>
              </a:solidFill>
              <a:latin typeface="+mn-lt"/>
            </a:endParaRPr>
          </a:p>
          <a:p>
            <a:pPr marL="22860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  <a:latin typeface="+mn-lt"/>
              </a:rPr>
              <a:t>Strong SFFD/SFPUC communication </a:t>
            </a:r>
            <a:r>
              <a:rPr lang="en-US" sz="2800" dirty="0" smtClean="0">
                <a:solidFill>
                  <a:srgbClr val="000000"/>
                </a:solidFill>
                <a:latin typeface="+mn-lt"/>
              </a:rPr>
              <a:t>protocols. </a:t>
            </a:r>
            <a:endParaRPr lang="en-US" sz="2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6408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228600"/>
            <a:ext cx="6705600" cy="838200"/>
          </a:xfrm>
        </p:spPr>
        <p:txBody>
          <a:bodyPr/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AWSS Shutdowns: Google Maps Engine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C:\Users\rgabriel\Desktop\google maps screensho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46788"/>
            <a:ext cx="6827999" cy="3684415"/>
          </a:xfrm>
          <a:prstGeom prst="rect">
            <a:avLst/>
          </a:prstGeom>
          <a:noFill/>
          <a:ln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276600"/>
            <a:ext cx="3733800" cy="29489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" y="5105400"/>
            <a:ext cx="4343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Pipes and valves shut down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Hydrants out of service (e.g. “black disked”)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Special operations (e.g. Ashbury to Jones, open divide gates)</a:t>
            </a:r>
          </a:p>
        </p:txBody>
      </p:sp>
    </p:spTree>
    <p:extLst>
      <p:ext uri="{BB962C8B-B14F-4D97-AF65-F5344CB8AC3E}">
        <p14:creationId xmlns:p14="http://schemas.microsoft.com/office/powerpoint/2010/main" val="349391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Auxiliary Water Supply System (AWSS)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00200"/>
            <a:ext cx="7853363" cy="4191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AWSS System Overview 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2010 &amp; 2014 ESER Bond Improvements 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SFPUC Operations and Maintenance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SFFD/SFPUC MOU Highlights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7C375F-4468-4869-A6F1-DAF6119FE568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25" y="3657600"/>
            <a:ext cx="2238375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373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Long-term AWSS Funding </a:t>
            </a:r>
            <a:r>
              <a:rPr lang="en-US" dirty="0" smtClean="0"/>
              <a:t>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386763" cy="41910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 smtClean="0"/>
              <a:t>ESER </a:t>
            </a:r>
            <a:r>
              <a:rPr lang="en-US" dirty="0"/>
              <a:t>2010 ($108)  and </a:t>
            </a:r>
            <a:r>
              <a:rPr lang="en-US" dirty="0" smtClean="0"/>
              <a:t>ESER </a:t>
            </a:r>
            <a:r>
              <a:rPr lang="en-US" dirty="0"/>
              <a:t>2014 ($</a:t>
            </a:r>
            <a:r>
              <a:rPr lang="en-US" dirty="0" smtClean="0"/>
              <a:t>55M</a:t>
            </a:r>
            <a:r>
              <a:rPr lang="en-US" dirty="0"/>
              <a:t>) will produce significant performance improvements</a:t>
            </a:r>
          </a:p>
          <a:p>
            <a:pPr lvl="0">
              <a:spcBef>
                <a:spcPts val="1200"/>
              </a:spcBef>
            </a:pPr>
            <a:r>
              <a:rPr lang="en-US" dirty="0" smtClean="0"/>
              <a:t>Additional GO </a:t>
            </a:r>
            <a:r>
              <a:rPr lang="en-US" dirty="0"/>
              <a:t>bond issuances </a:t>
            </a:r>
            <a:r>
              <a:rPr lang="en-US" dirty="0" smtClean="0"/>
              <a:t>will be needed </a:t>
            </a:r>
            <a:r>
              <a:rPr lang="en-US" dirty="0"/>
              <a:t>to </a:t>
            </a:r>
            <a:r>
              <a:rPr lang="en-US" dirty="0" smtClean="0"/>
              <a:t>meet AWSS coverage goals, and perform R&amp;R.</a:t>
            </a:r>
            <a:endParaRPr lang="en-US" dirty="0"/>
          </a:p>
          <a:p>
            <a:pPr lvl="0">
              <a:spcBef>
                <a:spcPts val="1200"/>
              </a:spcBef>
            </a:pPr>
            <a:r>
              <a:rPr lang="en-US" dirty="0" smtClean="0"/>
              <a:t>Additional </a:t>
            </a:r>
            <a:r>
              <a:rPr lang="en-US" dirty="0"/>
              <a:t>bond measures and/or leveraging capital investments from other funding sources will be </a:t>
            </a:r>
            <a:r>
              <a:rPr lang="en-US" dirty="0" smtClean="0"/>
              <a:t>needed:</a:t>
            </a:r>
            <a:endParaRPr lang="en-US" dirty="0"/>
          </a:p>
          <a:p>
            <a:pPr lvl="1">
              <a:spcBef>
                <a:spcPts val="1200"/>
              </a:spcBef>
            </a:pPr>
            <a:r>
              <a:rPr lang="en-US" sz="2400" dirty="0"/>
              <a:t>Developer contributions</a:t>
            </a:r>
          </a:p>
          <a:p>
            <a:pPr lvl="1">
              <a:spcBef>
                <a:spcPts val="1200"/>
              </a:spcBef>
            </a:pPr>
            <a:r>
              <a:rPr lang="en-US" sz="2400" dirty="0"/>
              <a:t>Contributions from potable/low-pressure system</a:t>
            </a:r>
          </a:p>
          <a:p>
            <a:pPr lvl="1">
              <a:spcBef>
                <a:spcPts val="1200"/>
              </a:spcBef>
            </a:pPr>
            <a:r>
              <a:rPr lang="en-US" sz="2400" dirty="0"/>
              <a:t>Additional GO </a:t>
            </a:r>
            <a:r>
              <a:rPr lang="en-US" sz="2400" dirty="0" smtClean="0"/>
              <a:t>bond issuances </a:t>
            </a:r>
            <a:r>
              <a:rPr lang="en-US" sz="2400" dirty="0"/>
              <a:t>(possibly 2021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7C375F-4468-4869-A6F1-DAF6119FE568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2890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SFFD-SFPUC MOU Highlights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Memorializes Asset Transfer</a:t>
            </a:r>
          </a:p>
          <a:p>
            <a:r>
              <a:rPr lang="en-US" dirty="0" smtClean="0"/>
              <a:t>Outlines Coordination between SFFD and SFPUC:</a:t>
            </a:r>
          </a:p>
          <a:p>
            <a:pPr lvl="1"/>
            <a:r>
              <a:rPr lang="en-US" sz="2400" dirty="0" smtClean="0"/>
              <a:t>Emergency Operations</a:t>
            </a:r>
          </a:p>
          <a:p>
            <a:pPr lvl="1"/>
            <a:r>
              <a:rPr lang="en-US" sz="2400" dirty="0" smtClean="0"/>
              <a:t>Maintenance Responsibilities</a:t>
            </a:r>
          </a:p>
          <a:p>
            <a:pPr lvl="1"/>
            <a:r>
              <a:rPr lang="en-US" sz="2400" dirty="0" smtClean="0"/>
              <a:t>Engineering and Performance Standards</a:t>
            </a:r>
          </a:p>
          <a:p>
            <a:pPr lvl="1"/>
            <a:r>
              <a:rPr lang="en-US" sz="2400" dirty="0" smtClean="0"/>
              <a:t>Inspection, Training, and Reporting Responsibilities</a:t>
            </a:r>
          </a:p>
          <a:p>
            <a:r>
              <a:rPr lang="en-US" dirty="0" smtClean="0"/>
              <a:t>Partial funding of dedicated SFFD position to monitor and protect SFFD interests in AWSS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7C375F-4468-4869-A6F1-DAF6119FE568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30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7C375F-4468-4869-A6F1-DAF6119FE568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13318" name="Picture 6" descr="S:\WSIP Photos by SFPUC Photographers\WATER\AWSS Photos &amp; Video\Events\20140519-Cistern A Event\20140519-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83" y="2128097"/>
            <a:ext cx="5115767" cy="3592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S:\WSIP Photos by SFPUC Photographers\WATER\AWSS Photos &amp; Video\Assessment Tests of AWSS Piping\Evans Street\20150210B-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524000"/>
            <a:ext cx="3162469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80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7C375F-4468-4869-A6F1-DAF6119FE568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02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DCB6DD0-4DC3-4BAE-8132-691EAF6BB1C7}" type="slidenum">
              <a:rPr lang="en-US" smtClean="0"/>
              <a:pPr/>
              <a:t>24</a:t>
            </a:fld>
            <a:endParaRPr lang="en-US" dirty="0" smtClean="0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011680" y="640080"/>
            <a:ext cx="6675120" cy="457200"/>
          </a:xfrm>
        </p:spPr>
        <p:txBody>
          <a:bodyPr/>
          <a:lstStyle/>
          <a:p>
            <a:r>
              <a:rPr lang="en-US" dirty="0" smtClean="0"/>
              <a:t>Physical Plant (Core Facilities)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371600"/>
            <a:ext cx="8386763" cy="4191000"/>
          </a:xfrm>
        </p:spPr>
        <p:txBody>
          <a:bodyPr/>
          <a:lstStyle/>
          <a:p>
            <a:r>
              <a:rPr lang="en-US" dirty="0" smtClean="0"/>
              <a:t>Ashbury Tank</a:t>
            </a:r>
          </a:p>
          <a:p>
            <a:pPr lvl="1"/>
            <a:r>
              <a:rPr lang="en-US" dirty="0" smtClean="0"/>
              <a:t>New 500,000-gallon tank</a:t>
            </a:r>
          </a:p>
          <a:p>
            <a:pPr lvl="1"/>
            <a:r>
              <a:rPr lang="en-US" dirty="0" smtClean="0"/>
              <a:t>All work completed</a:t>
            </a:r>
          </a:p>
          <a:p>
            <a:r>
              <a:rPr lang="en-US" dirty="0" smtClean="0"/>
              <a:t>Jones Street Tank</a:t>
            </a:r>
          </a:p>
          <a:p>
            <a:pPr lvl="1"/>
            <a:r>
              <a:rPr lang="en-US" dirty="0" smtClean="0"/>
              <a:t>Tank foundation and structure reinforcement</a:t>
            </a:r>
          </a:p>
          <a:p>
            <a:pPr lvl="1"/>
            <a:r>
              <a:rPr lang="en-US" dirty="0" smtClean="0"/>
              <a:t>Completion November 2015</a:t>
            </a:r>
          </a:p>
          <a:p>
            <a:r>
              <a:rPr lang="en-US" dirty="0"/>
              <a:t>Twin Peaks </a:t>
            </a:r>
            <a:r>
              <a:rPr lang="en-US" dirty="0" smtClean="0"/>
              <a:t>Reservoir</a:t>
            </a:r>
          </a:p>
          <a:p>
            <a:pPr lvl="1"/>
            <a:r>
              <a:rPr lang="en-US" dirty="0" smtClean="0"/>
              <a:t>New piping and valves</a:t>
            </a:r>
          </a:p>
          <a:p>
            <a:pPr lvl="1"/>
            <a:r>
              <a:rPr lang="en-US" dirty="0" smtClean="0"/>
              <a:t>Joint sealing for water conservation</a:t>
            </a:r>
          </a:p>
          <a:p>
            <a:pPr lvl="1"/>
            <a:r>
              <a:rPr lang="en-US" dirty="0"/>
              <a:t>Completion November </a:t>
            </a:r>
            <a:r>
              <a:rPr lang="en-US" dirty="0" smtClean="0"/>
              <a:t>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78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2011680" y="640080"/>
            <a:ext cx="6675120" cy="457200"/>
          </a:xfrm>
        </p:spPr>
        <p:txBody>
          <a:bodyPr/>
          <a:lstStyle/>
          <a:p>
            <a:r>
              <a:rPr lang="en-US" dirty="0"/>
              <a:t>New </a:t>
            </a:r>
            <a:r>
              <a:rPr lang="en-US" dirty="0" smtClean="0"/>
              <a:t>Cisterns</a:t>
            </a:r>
          </a:p>
        </p:txBody>
      </p:sp>
      <p:sp>
        <p:nvSpPr>
          <p:cNvPr id="2048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14C1092-B824-4B24-891B-8ED440766925}" type="slidenum">
              <a:rPr lang="en-US" smtClean="0"/>
              <a:pPr/>
              <a:t>25</a:t>
            </a:fld>
            <a:endParaRPr lang="en-US" dirty="0" smtClean="0"/>
          </a:p>
        </p:txBody>
      </p:sp>
      <p:graphicFrame>
        <p:nvGraphicFramePr>
          <p:cNvPr id="5" name="Table 4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910380044"/>
              </p:ext>
            </p:extLst>
          </p:nvPr>
        </p:nvGraphicFramePr>
        <p:xfrm>
          <a:off x="1619629" y="1295400"/>
          <a:ext cx="5904742" cy="5286576"/>
        </p:xfrm>
        <a:graphic>
          <a:graphicData uri="http://schemas.openxmlformats.org/drawingml/2006/table">
            <a:tbl>
              <a:tblPr firstRow="1" firstCol="1" bandRow="1"/>
              <a:tblGrid>
                <a:gridCol w="914400"/>
                <a:gridCol w="342142"/>
                <a:gridCol w="3002738"/>
                <a:gridCol w="330009"/>
                <a:gridCol w="330009"/>
                <a:gridCol w="985444"/>
              </a:tblGrid>
              <a:tr h="12192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Contract</a:t>
                      </a:r>
                      <a:endParaRPr lang="en-US" sz="12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#</a:t>
                      </a:r>
                      <a:endParaRPr lang="en-US" sz="12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Location</a:t>
                      </a:r>
                      <a:endParaRPr lang="en-US" sz="12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Constructing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Completed</a:t>
                      </a:r>
                      <a:endParaRPr lang="en-US" sz="12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Contract Completion</a:t>
                      </a:r>
                      <a:endParaRPr lang="en-US" sz="12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211">
                <a:tc row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Cisterns 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</a:t>
                      </a:r>
                      <a:endParaRPr lang="en-US" sz="12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WD-2695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)</a:t>
                      </a:r>
                      <a:endParaRPr lang="en-US" sz="12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en-US" sz="12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35th Ave., Irving St</a:t>
                      </a:r>
                      <a:r>
                        <a:rPr lang="en-US" sz="1200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.</a:t>
                      </a:r>
                      <a:endParaRPr lang="en-US" sz="1200" kern="12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 smtClean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  <a:sym typeface="Wingdings 2"/>
                        </a:rPr>
                        <a:t></a:t>
                      </a:r>
                      <a:endParaRPr lang="en-US" sz="1200" b="1" dirty="0" smtClean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Completed</a:t>
                      </a:r>
                      <a:endParaRPr lang="en-US" sz="12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2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en-US" sz="12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36th Ave., Wawona St</a:t>
                      </a:r>
                      <a:r>
                        <a:rPr lang="en-US" sz="1200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..</a:t>
                      </a:r>
                      <a:endParaRPr lang="en-US" sz="1200" kern="12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 smtClean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  <a:sym typeface="Wingdings 2"/>
                        </a:rPr>
                        <a:t></a:t>
                      </a:r>
                      <a:endParaRPr lang="en-US" sz="1200" b="1" dirty="0" smtClean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42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endParaRPr lang="en-US" sz="12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37th Ave., Lawton St</a:t>
                      </a:r>
                      <a:r>
                        <a:rPr lang="en-US" sz="1200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.</a:t>
                      </a:r>
                      <a:endParaRPr lang="en-US" sz="1200" kern="12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 smtClean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  <a:sym typeface="Wingdings 2"/>
                        </a:rPr>
                        <a:t></a:t>
                      </a:r>
                      <a:endParaRPr lang="en-US" sz="1200" b="1" dirty="0" smtClean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42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</a:t>
                      </a:r>
                      <a:endParaRPr lang="en-US" sz="12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37th Ave., Ortega St</a:t>
                      </a:r>
                      <a:r>
                        <a:rPr lang="en-US" sz="1200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.</a:t>
                      </a:r>
                      <a:endParaRPr lang="en-US" sz="1200" kern="12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 smtClean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  <a:sym typeface="Wingdings 2"/>
                        </a:rPr>
                        <a:t></a:t>
                      </a:r>
                      <a:endParaRPr lang="en-US" sz="1200" b="1" dirty="0" smtClean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42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</a:t>
                      </a:r>
                      <a:endParaRPr lang="en-US" sz="1200" dirty="0" smtClean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37th Ave., Rivera St.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 smtClean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  <a:sym typeface="Wingdings 2"/>
                        </a:rPr>
                        <a:t></a:t>
                      </a:r>
                      <a:endParaRPr lang="en-US" sz="1200" b="1" dirty="0" smtClean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42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  <a:endParaRPr lang="en-US" sz="1200" kern="12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37th Ave., Ulloa St.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 smtClean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  <a:sym typeface="Wingdings 2"/>
                        </a:rPr>
                        <a:t></a:t>
                      </a:r>
                      <a:endParaRPr lang="en-US" sz="1200" b="1" dirty="0" smtClean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4211">
                <a:tc row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Cisterns B</a:t>
                      </a:r>
                      <a:endParaRPr lang="en-US" sz="1200" dirty="0" smtClean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(WD-2696)</a:t>
                      </a:r>
                      <a:endParaRPr lang="en-US" sz="12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en-US" sz="12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Cashmere St., Hudson Ave.</a:t>
                      </a:r>
                      <a:endParaRPr lang="en-US" sz="12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 smtClean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  <a:sym typeface="Wingdings 2"/>
                        </a:rPr>
                        <a:t></a:t>
                      </a:r>
                      <a:endParaRPr lang="en-US" sz="1200" b="1" dirty="0" smtClean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August 2015</a:t>
                      </a:r>
                      <a:endParaRPr lang="en-US" sz="12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2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en-US" sz="12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Colby St., Silver Ave.</a:t>
                      </a:r>
                      <a:endParaRPr lang="en-US" sz="12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 smtClean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  <a:sym typeface="Wingdings 2"/>
                        </a:rPr>
                        <a:t></a:t>
                      </a:r>
                      <a:endParaRPr lang="en-US" sz="1200" b="1" dirty="0" smtClean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42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endParaRPr lang="en-US" sz="12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Geneva Ave., Moscow St.</a:t>
                      </a:r>
                      <a:endParaRPr lang="en-US" sz="12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 smtClean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  <a:sym typeface="Wingdings 2"/>
                        </a:rPr>
                        <a:t></a:t>
                      </a:r>
                      <a:endParaRPr lang="en-US" sz="1200" b="1" dirty="0" smtClean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42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</a:t>
                      </a:r>
                      <a:endParaRPr lang="en-US" sz="12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Geneva Ave., Paris St.</a:t>
                      </a:r>
                      <a:endParaRPr lang="en-US" sz="12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 smtClean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  <a:sym typeface="Wingdings 2"/>
                        </a:rPr>
                        <a:t></a:t>
                      </a:r>
                      <a:endParaRPr lang="en-US" sz="1200" b="1" dirty="0" smtClean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42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</a:t>
                      </a:r>
                      <a:endParaRPr lang="en-US" sz="12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Holyoke St., Silliman St.</a:t>
                      </a:r>
                      <a:endParaRPr lang="en-US" sz="12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 smtClean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  <a:sym typeface="Wingdings 2"/>
                        </a:rPr>
                        <a:t></a:t>
                      </a:r>
                      <a:endParaRPr lang="en-US" sz="1200" b="1" dirty="0" smtClean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4211">
                <a:tc row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Cisterns C</a:t>
                      </a:r>
                      <a:endParaRPr lang="en-US" sz="1200" dirty="0" smtClean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(WD-2697)</a:t>
                      </a:r>
                      <a:endParaRPr lang="en-US" sz="12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en-US" sz="12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18th Ave., Ulloa St.</a:t>
                      </a:r>
                      <a:endParaRPr lang="en-US" sz="12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 smtClean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  <a:sym typeface="Wingdings 2"/>
                        </a:rPr>
                        <a:t></a:t>
                      </a:r>
                      <a:endParaRPr lang="en-US" sz="1200" b="1" dirty="0" smtClean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September 2015</a:t>
                      </a:r>
                      <a:endParaRPr lang="en-US" sz="12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2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en-US" sz="12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21st Ave., Ocean Ave.</a:t>
                      </a:r>
                      <a:endParaRPr lang="en-US" sz="12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 smtClean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  <a:sym typeface="Wingdings 2"/>
                        </a:rPr>
                        <a:t></a:t>
                      </a:r>
                      <a:endParaRPr lang="en-US" sz="1200" b="1" dirty="0" smtClean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42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endParaRPr lang="en-US" sz="12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Funston Ave., Geary Blvd.</a:t>
                      </a:r>
                      <a:endParaRPr lang="en-US" sz="12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 smtClean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  <a:sym typeface="Wingdings 2"/>
                        </a:rPr>
                        <a:t></a:t>
                      </a:r>
                      <a:endParaRPr lang="en-US" sz="1200" b="1" dirty="0" smtClean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42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</a:t>
                      </a:r>
                      <a:endParaRPr lang="en-US" sz="12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St. Elmo Way, Yerba Buena Ave.</a:t>
                      </a:r>
                      <a:endParaRPr lang="en-US" sz="12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 smtClean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  <a:sym typeface="Wingdings 2"/>
                        </a:rPr>
                        <a:t></a:t>
                      </a:r>
                      <a:endParaRPr lang="en-US" sz="1200" b="1" dirty="0" smtClean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42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</a:t>
                      </a:r>
                      <a:endParaRPr lang="en-US" sz="12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St. Francis Blvd., San Buenaventura Way </a:t>
                      </a:r>
                      <a:endParaRPr lang="en-US" sz="12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  <a:sym typeface="Wingdings 2"/>
                        </a:rPr>
                        <a:t></a:t>
                      </a:r>
                      <a:endParaRPr lang="en-US" sz="1200" b="1" dirty="0" smtClean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 smtClean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777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2011680" y="640080"/>
            <a:ext cx="6675120" cy="457200"/>
          </a:xfrm>
        </p:spPr>
        <p:txBody>
          <a:bodyPr/>
          <a:lstStyle/>
          <a:p>
            <a:r>
              <a:rPr lang="en-US" dirty="0" smtClean="0"/>
              <a:t>New Cisterns</a:t>
            </a:r>
          </a:p>
        </p:txBody>
      </p:sp>
      <p:sp>
        <p:nvSpPr>
          <p:cNvPr id="2048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14C1092-B824-4B24-891B-8ED440766925}" type="slidenum">
              <a:rPr lang="en-US" smtClean="0"/>
              <a:pPr/>
              <a:t>26</a:t>
            </a:fld>
            <a:endParaRPr lang="en-US" dirty="0" smtClean="0"/>
          </a:p>
        </p:txBody>
      </p:sp>
      <p:graphicFrame>
        <p:nvGraphicFramePr>
          <p:cNvPr id="2" name="Table 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176590598"/>
              </p:ext>
            </p:extLst>
          </p:nvPr>
        </p:nvGraphicFramePr>
        <p:xfrm>
          <a:off x="1428750" y="1371600"/>
          <a:ext cx="6286500" cy="5029200"/>
        </p:xfrm>
        <a:graphic>
          <a:graphicData uri="http://schemas.openxmlformats.org/drawingml/2006/table">
            <a:tbl>
              <a:tblPr firstRow="1" firstCol="1" bandRow="1"/>
              <a:tblGrid>
                <a:gridCol w="990600"/>
                <a:gridCol w="457200"/>
                <a:gridCol w="2566555"/>
                <a:gridCol w="332509"/>
                <a:gridCol w="332509"/>
                <a:gridCol w="332509"/>
                <a:gridCol w="332509"/>
                <a:gridCol w="942109"/>
              </a:tblGrid>
              <a:tr h="14702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Contract</a:t>
                      </a:r>
                      <a:endParaRPr lang="en-US" sz="12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#</a:t>
                      </a:r>
                      <a:endParaRPr lang="en-US" sz="12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Location</a:t>
                      </a:r>
                      <a:endParaRPr lang="en-US" sz="12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Bid Pending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Contract Pending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Constructing</a:t>
                      </a:r>
                      <a:endParaRPr lang="en-US" sz="12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Completed</a:t>
                      </a:r>
                      <a:endParaRPr lang="en-US" sz="12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Contract Completion</a:t>
                      </a:r>
                      <a:endParaRPr lang="en-US" sz="12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211">
                <a:tc row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Cisterns D</a:t>
                      </a:r>
                      <a:endParaRPr lang="en-US" sz="12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(WD-2745)</a:t>
                      </a:r>
                      <a:endParaRPr lang="en-US" sz="12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en-US" sz="12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Amber Dr., Duncan St.</a:t>
                      </a:r>
                      <a:endParaRPr lang="en-US" sz="12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  <a:sym typeface="Wingdings 2"/>
                        </a:rPr>
                        <a:t></a:t>
                      </a:r>
                      <a:endParaRPr lang="en-US" sz="1200" b="1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b="1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May 2016</a:t>
                      </a:r>
                      <a:endParaRPr lang="en-US" sz="12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2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en-US" sz="12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Casitas Ave., Lansdale Ave.</a:t>
                      </a:r>
                      <a:endParaRPr lang="en-US" sz="12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  <a:sym typeface="Wingdings 2"/>
                        </a:rPr>
                        <a:t></a:t>
                      </a:r>
                      <a:endParaRPr lang="en-US" sz="1200" b="1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b="1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42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endParaRPr lang="en-US" sz="12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Diamond Heights Blvd., Duncan St.</a:t>
                      </a:r>
                      <a:endParaRPr lang="en-US" sz="12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  <a:sym typeface="Wingdings 2"/>
                        </a:rPr>
                        <a:t></a:t>
                      </a:r>
                      <a:endParaRPr lang="en-US" sz="1200" b="1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b="1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42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</a:t>
                      </a:r>
                      <a:endParaRPr lang="en-US" sz="12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Dorchester Way, Ulloa St.</a:t>
                      </a:r>
                      <a:endParaRPr lang="en-US" sz="12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  <a:sym typeface="Wingdings 2"/>
                        </a:rPr>
                        <a:t></a:t>
                      </a:r>
                      <a:endParaRPr lang="en-US" sz="1200" b="1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b="1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42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</a:t>
                      </a:r>
                      <a:endParaRPr lang="en-US" sz="12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Folsom St., Ripley St.</a:t>
                      </a:r>
                      <a:endParaRPr lang="en-US" sz="12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  <a:sym typeface="Wingdings 2"/>
                        </a:rPr>
                        <a:t></a:t>
                      </a:r>
                      <a:endParaRPr lang="en-US" sz="1200" b="1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b="1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4211">
                <a:tc row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Cisterns E</a:t>
                      </a:r>
                      <a:endParaRPr lang="en-US" sz="12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(WD-2746)</a:t>
                      </a:r>
                      <a:endParaRPr lang="en-US" sz="12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en-US" sz="12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16th Ave., Vicente St.</a:t>
                      </a:r>
                      <a:endParaRPr lang="en-US" sz="1200" kern="12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 smtClean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  <a:sym typeface="Wingdings 2"/>
                        </a:rPr>
                        <a:t></a:t>
                      </a:r>
                      <a:endParaRPr lang="en-US" sz="1200" b="1" dirty="0" smtClean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b="1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b="1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November 2016</a:t>
                      </a:r>
                      <a:endParaRPr lang="en-US" sz="12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2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en-US" sz="12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17th Ave., Pacheco St.</a:t>
                      </a:r>
                      <a:endParaRPr lang="en-US" sz="12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 smtClean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  <a:sym typeface="Wingdings 2"/>
                        </a:rPr>
                        <a:t></a:t>
                      </a:r>
                      <a:endParaRPr lang="en-US" sz="1200" b="1" dirty="0" smtClean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b="1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b="1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42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endParaRPr lang="en-US" sz="12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18th Ave., Moraga St.</a:t>
                      </a:r>
                      <a:endParaRPr lang="en-US" sz="12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 smtClean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  <a:sym typeface="Wingdings 2"/>
                        </a:rPr>
                        <a:t></a:t>
                      </a:r>
                      <a:endParaRPr lang="en-US" sz="1200" b="1" dirty="0" smtClean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b="1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b="1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42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</a:t>
                      </a:r>
                      <a:endParaRPr lang="en-US" sz="12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18th Ave., Santiago St.</a:t>
                      </a:r>
                      <a:endParaRPr lang="en-US" sz="12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 smtClean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  <a:sym typeface="Wingdings 2"/>
                        </a:rPr>
                        <a:t></a:t>
                      </a:r>
                      <a:endParaRPr lang="en-US" sz="1200" b="1" dirty="0" smtClean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b="1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b="1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42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</a:t>
                      </a:r>
                      <a:endParaRPr lang="en-US" sz="12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Laguna Honda Hospital</a:t>
                      </a:r>
                      <a:endParaRPr lang="en-US" sz="12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 smtClean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  <a:sym typeface="Wingdings 2"/>
                        </a:rPr>
                        <a:t></a:t>
                      </a:r>
                      <a:endParaRPr lang="en-US" sz="1200" b="1" dirty="0" smtClean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b="1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b="1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4211">
                <a:tc row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Cisterns F</a:t>
                      </a:r>
                      <a:endParaRPr lang="en-US" sz="12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(WD-2747)</a:t>
                      </a:r>
                      <a:endParaRPr lang="en-US" sz="12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en-US" sz="12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5th Ave., Cabrillo St.</a:t>
                      </a:r>
                      <a:endParaRPr lang="en-US" sz="12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  <a:sym typeface="Wingdings 2"/>
                        </a:rPr>
                        <a:t></a:t>
                      </a:r>
                      <a:endParaRPr lang="en-US" sz="1200" b="1" dirty="0" smtClean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b="1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b="1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March 2017</a:t>
                      </a:r>
                      <a:endParaRPr lang="en-US" sz="12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2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en-US" sz="12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6th Ave., California St.</a:t>
                      </a:r>
                      <a:endParaRPr lang="en-US" sz="12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  <a:sym typeface="Wingdings 2"/>
                        </a:rPr>
                        <a:t></a:t>
                      </a:r>
                      <a:endParaRPr lang="en-US" sz="1200" b="1" dirty="0" smtClean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b="1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b="1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42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endParaRPr lang="en-US" sz="12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30th Ave., Lake St.</a:t>
                      </a:r>
                      <a:endParaRPr lang="en-US" sz="12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  <a:sym typeface="Wingdings 2"/>
                        </a:rPr>
                        <a:t></a:t>
                      </a:r>
                      <a:endParaRPr lang="en-US" sz="1200" b="1" dirty="0" smtClean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b="1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b="1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42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</a:t>
                      </a:r>
                      <a:endParaRPr lang="en-US" sz="12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Apollo St., Williams Ave.</a:t>
                      </a:r>
                      <a:endParaRPr lang="en-US" sz="12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  <a:sym typeface="Wingdings 2"/>
                        </a:rPr>
                        <a:t></a:t>
                      </a:r>
                      <a:endParaRPr lang="en-US" sz="1200" b="1" dirty="0" smtClean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b="1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b="1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49023" marR="4902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900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2011680" y="640080"/>
            <a:ext cx="6675120" cy="457200"/>
          </a:xfrm>
        </p:spPr>
        <p:txBody>
          <a:bodyPr/>
          <a:lstStyle/>
          <a:p>
            <a:r>
              <a:rPr lang="en-US" dirty="0" smtClean="0"/>
              <a:t>Pipelines &amp; Tunnels</a:t>
            </a:r>
          </a:p>
        </p:txBody>
      </p:sp>
      <p:sp>
        <p:nvSpPr>
          <p:cNvPr id="2048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14C1092-B824-4B24-891B-8ED440766925}" type="slidenum">
              <a:rPr lang="en-US" smtClean="0"/>
              <a:pPr/>
              <a:t>27</a:t>
            </a:fld>
            <a:endParaRPr lang="en-US" dirty="0" smtClean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81000" y="1219200"/>
            <a:ext cx="8386763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2000">
                <a:solidFill>
                  <a:srgbClr val="000000"/>
                </a:solidFill>
                <a:latin typeface="+mn-lt"/>
              </a:defRPr>
            </a:lvl2pPr>
            <a:lvl3pPr marL="10858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4287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" pitchFamily="2" charset="2"/>
              <a:buChar char="w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17716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22885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68605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14325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60045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400" u="sng" dirty="0"/>
              <a:t>Jones Street Tank Valve Motorization</a:t>
            </a:r>
            <a:r>
              <a:rPr lang="en-US" sz="2400" dirty="0"/>
              <a:t> – </a:t>
            </a:r>
            <a:r>
              <a:rPr lang="en-US" sz="2400" dirty="0" smtClean="0"/>
              <a:t>Motorize inter-zone control valves.  Construction completion November 2015.</a:t>
            </a:r>
          </a:p>
          <a:p>
            <a:r>
              <a:rPr lang="en-US" sz="2400" u="sng" dirty="0"/>
              <a:t>Pipeline Investigation and Remediation</a:t>
            </a:r>
            <a:r>
              <a:rPr lang="en-US" sz="2400" dirty="0"/>
              <a:t> – </a:t>
            </a:r>
            <a:r>
              <a:rPr lang="en-US" sz="2400" dirty="0" smtClean="0"/>
              <a:t> Assess condition of AWSS </a:t>
            </a:r>
            <a:r>
              <a:rPr lang="en-US" sz="2400" dirty="0"/>
              <a:t>pipeline network and recommend </a:t>
            </a:r>
            <a:r>
              <a:rPr lang="en-US" sz="2400" dirty="0" smtClean="0"/>
              <a:t>long-term </a:t>
            </a:r>
            <a:r>
              <a:rPr lang="en-US" sz="2400" dirty="0"/>
              <a:t>repair, replacement, and abandonment plan</a:t>
            </a:r>
            <a:r>
              <a:rPr lang="en-US" sz="2400" dirty="0" smtClean="0"/>
              <a:t>. Recommendations due 2017.</a:t>
            </a:r>
          </a:p>
          <a:p>
            <a:r>
              <a:rPr lang="en-US" sz="2400" u="sng" dirty="0"/>
              <a:t>Pumping Station 1 Tunnel</a:t>
            </a:r>
            <a:r>
              <a:rPr lang="en-US" sz="2400" dirty="0"/>
              <a:t> </a:t>
            </a:r>
            <a:r>
              <a:rPr lang="en-US" sz="2400" dirty="0" smtClean="0"/>
              <a:t>– Improve Pumping </a:t>
            </a:r>
            <a:r>
              <a:rPr lang="en-US" sz="2400" dirty="0"/>
              <a:t>Station 1 seawater tunnel </a:t>
            </a:r>
            <a:r>
              <a:rPr lang="en-US" sz="2400" dirty="0" smtClean="0"/>
              <a:t>to accommodate seismic movement.  Implementation strategies are being developed.</a:t>
            </a:r>
          </a:p>
          <a:p>
            <a:r>
              <a:rPr lang="en-US" sz="2400" u="sng" dirty="0"/>
              <a:t>Street Valve Motorization</a:t>
            </a:r>
            <a:r>
              <a:rPr lang="en-US" sz="2400" dirty="0"/>
              <a:t> – </a:t>
            </a:r>
            <a:r>
              <a:rPr lang="en-US" sz="2400" dirty="0" smtClean="0"/>
              <a:t>Motorize pipeline valves near 20th/Harrison</a:t>
            </a:r>
            <a:r>
              <a:rPr lang="en-US" sz="2400" dirty="0"/>
              <a:t>, </a:t>
            </a:r>
            <a:r>
              <a:rPr lang="en-US" sz="2400" dirty="0" smtClean="0"/>
              <a:t>Clarendon/Twin Peaks,  </a:t>
            </a:r>
            <a:r>
              <a:rPr lang="en-US" sz="2400" dirty="0"/>
              <a:t>Evans/Napoleon, and </a:t>
            </a:r>
            <a:r>
              <a:rPr lang="en-US" sz="2400" dirty="0" smtClean="0"/>
              <a:t>Kearny/Sacramento intersections for better water control.  Design completion October 2015.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6262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2011680" y="640080"/>
            <a:ext cx="6675120" cy="457200"/>
          </a:xfrm>
        </p:spPr>
        <p:txBody>
          <a:bodyPr/>
          <a:lstStyle/>
          <a:p>
            <a:r>
              <a:rPr lang="en-US" dirty="0" smtClean="0"/>
              <a:t>ESER 2014 Projects</a:t>
            </a:r>
          </a:p>
        </p:txBody>
      </p:sp>
      <p:sp>
        <p:nvSpPr>
          <p:cNvPr id="2048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14C1092-B824-4B24-891B-8ED440766925}" type="slidenum">
              <a:rPr lang="en-US" smtClean="0"/>
              <a:pPr/>
              <a:t>28</a:t>
            </a:fld>
            <a:endParaRPr lang="en-US" dirty="0" smtClean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81000" y="1371600"/>
            <a:ext cx="8386763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2000">
                <a:solidFill>
                  <a:srgbClr val="000000"/>
                </a:solidFill>
                <a:latin typeface="+mn-lt"/>
              </a:defRPr>
            </a:lvl2pPr>
            <a:lvl3pPr marL="10858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4287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" pitchFamily="2" charset="2"/>
              <a:buChar char="w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17716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22885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68605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14325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60045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000" u="sng" dirty="0" smtClean="0"/>
              <a:t>19</a:t>
            </a:r>
            <a:r>
              <a:rPr lang="en-US" sz="2000" u="sng" baseline="30000" dirty="0" smtClean="0"/>
              <a:t>th</a:t>
            </a:r>
            <a:r>
              <a:rPr lang="en-US" sz="2000" u="sng" dirty="0" smtClean="0"/>
              <a:t> </a:t>
            </a:r>
            <a:r>
              <a:rPr lang="en-US" sz="2000" u="sng" dirty="0"/>
              <a:t>Avenue Pipeline Replacement</a:t>
            </a:r>
            <a:r>
              <a:rPr lang="en-US" sz="2000" dirty="0"/>
              <a:t> – </a:t>
            </a:r>
            <a:r>
              <a:rPr lang="en-US" sz="2000" dirty="0" smtClean="0"/>
              <a:t>Install new </a:t>
            </a:r>
            <a:r>
              <a:rPr lang="en-US" sz="2000" dirty="0"/>
              <a:t>20” </a:t>
            </a:r>
            <a:r>
              <a:rPr lang="en-US" sz="2000" dirty="0" smtClean="0"/>
              <a:t>pipeline </a:t>
            </a:r>
            <a:r>
              <a:rPr lang="en-US" sz="2000" dirty="0"/>
              <a:t>on 19</a:t>
            </a:r>
            <a:r>
              <a:rPr lang="en-US" sz="2000" baseline="30000" dirty="0"/>
              <a:t>th</a:t>
            </a:r>
            <a:r>
              <a:rPr lang="en-US" sz="2000" dirty="0"/>
              <a:t> Avenue from Irving Street to Kirkham </a:t>
            </a:r>
            <a:r>
              <a:rPr lang="en-US" sz="2000" dirty="0" smtClean="0"/>
              <a:t>Street in combination with sewer</a:t>
            </a:r>
            <a:r>
              <a:rPr lang="en-US" sz="2000" dirty="0"/>
              <a:t>, water, paving, and </a:t>
            </a:r>
            <a:r>
              <a:rPr lang="en-US" sz="2000" dirty="0" smtClean="0"/>
              <a:t>transit capital </a:t>
            </a:r>
            <a:r>
              <a:rPr lang="en-US" sz="2000" dirty="0"/>
              <a:t>improvement </a:t>
            </a:r>
            <a:r>
              <a:rPr lang="en-US" sz="2000" dirty="0" smtClean="0"/>
              <a:t>project.  Design completion June 2016</a:t>
            </a:r>
            <a:r>
              <a:rPr lang="en-US" sz="2000" dirty="0"/>
              <a:t>.</a:t>
            </a:r>
          </a:p>
          <a:p>
            <a:r>
              <a:rPr lang="en-US" sz="2000" u="sng" dirty="0" smtClean="0"/>
              <a:t>Candlestick </a:t>
            </a:r>
            <a:r>
              <a:rPr lang="en-US" sz="2000" u="sng" dirty="0"/>
              <a:t>Point </a:t>
            </a:r>
            <a:r>
              <a:rPr lang="en-US" sz="2000" u="sng" dirty="0" smtClean="0"/>
              <a:t>Pipeline Installation – </a:t>
            </a:r>
            <a:r>
              <a:rPr lang="en-US" sz="2000" u="sng" dirty="0"/>
              <a:t>Carroll Avenue</a:t>
            </a:r>
            <a:r>
              <a:rPr lang="en-US" sz="2000" dirty="0"/>
              <a:t> – </a:t>
            </a:r>
            <a:r>
              <a:rPr lang="en-US" sz="2000" dirty="0" smtClean="0"/>
              <a:t>Install </a:t>
            </a:r>
            <a:r>
              <a:rPr lang="en-US" sz="2000" dirty="0"/>
              <a:t>new 20” </a:t>
            </a:r>
            <a:r>
              <a:rPr lang="en-US" sz="2000" dirty="0" smtClean="0"/>
              <a:t>pipeline </a:t>
            </a:r>
            <a:r>
              <a:rPr lang="en-US" sz="2000" dirty="0"/>
              <a:t>on Carroll Avenue from </a:t>
            </a:r>
            <a:r>
              <a:rPr lang="en-US" sz="2000" dirty="0" smtClean="0"/>
              <a:t>Hawes Street </a:t>
            </a:r>
            <a:r>
              <a:rPr lang="en-US" sz="2000" dirty="0"/>
              <a:t>to </a:t>
            </a:r>
            <a:r>
              <a:rPr lang="en-US" sz="2000" dirty="0" smtClean="0"/>
              <a:t>Ingalls </a:t>
            </a:r>
            <a:r>
              <a:rPr lang="en-US" sz="2000" dirty="0"/>
              <a:t>Street in </a:t>
            </a:r>
            <a:r>
              <a:rPr lang="en-US" sz="2000" dirty="0" smtClean="0"/>
              <a:t>support </a:t>
            </a:r>
            <a:r>
              <a:rPr lang="en-US" sz="2000" dirty="0"/>
              <a:t>of </a:t>
            </a:r>
            <a:r>
              <a:rPr lang="en-US" sz="2000" dirty="0" smtClean="0"/>
              <a:t>Candlestick </a:t>
            </a:r>
            <a:r>
              <a:rPr lang="en-US" sz="2000" dirty="0"/>
              <a:t>Point development </a:t>
            </a:r>
            <a:r>
              <a:rPr lang="en-US" sz="2000" dirty="0" smtClean="0"/>
              <a:t>project.  This work will be constructed as part of Public Works’ Potrero Streetscape project, scheduled to start August 2015.</a:t>
            </a:r>
          </a:p>
          <a:p>
            <a:r>
              <a:rPr lang="en-US" sz="2000" u="sng" dirty="0" smtClean="0"/>
              <a:t>Irving </a:t>
            </a:r>
            <a:r>
              <a:rPr lang="en-US" sz="2000" u="sng" dirty="0"/>
              <a:t>Street Pipeline Replacement</a:t>
            </a:r>
            <a:r>
              <a:rPr lang="en-US" sz="2000" dirty="0"/>
              <a:t> – </a:t>
            </a:r>
            <a:r>
              <a:rPr lang="en-US" sz="2000" dirty="0" smtClean="0"/>
              <a:t>Install new </a:t>
            </a:r>
            <a:r>
              <a:rPr lang="en-US" sz="2000" dirty="0"/>
              <a:t>20” </a:t>
            </a:r>
            <a:r>
              <a:rPr lang="en-US" sz="2000" dirty="0" smtClean="0"/>
              <a:t>pipeline on </a:t>
            </a:r>
            <a:r>
              <a:rPr lang="en-US" sz="2000" dirty="0"/>
              <a:t>Irving Street from 7</a:t>
            </a:r>
            <a:r>
              <a:rPr lang="en-US" sz="2000" baseline="30000" dirty="0"/>
              <a:t>th</a:t>
            </a:r>
            <a:r>
              <a:rPr lang="en-US" sz="2000" dirty="0"/>
              <a:t> </a:t>
            </a:r>
            <a:r>
              <a:rPr lang="en-US" sz="2000" dirty="0" smtClean="0"/>
              <a:t>Avenue to </a:t>
            </a:r>
            <a:r>
              <a:rPr lang="en-US" sz="2000" dirty="0"/>
              <a:t>19</a:t>
            </a:r>
            <a:r>
              <a:rPr lang="en-US" sz="2000" baseline="30000" dirty="0"/>
              <a:t>th</a:t>
            </a:r>
            <a:r>
              <a:rPr lang="en-US" sz="2000" dirty="0"/>
              <a:t> </a:t>
            </a:r>
            <a:r>
              <a:rPr lang="en-US" sz="2000" dirty="0" smtClean="0"/>
              <a:t>Avenue in combination with sewer</a:t>
            </a:r>
            <a:r>
              <a:rPr lang="en-US" sz="2000" dirty="0"/>
              <a:t>, water, paving, and transit capital improvement </a:t>
            </a:r>
            <a:r>
              <a:rPr lang="en-US" sz="2000" dirty="0" smtClean="0"/>
              <a:t>project.  </a:t>
            </a:r>
            <a:r>
              <a:rPr lang="en-US" sz="2000" dirty="0"/>
              <a:t>Bid advertisement </a:t>
            </a:r>
            <a:r>
              <a:rPr lang="en-US" sz="2000" dirty="0" smtClean="0"/>
              <a:t>December 2015.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93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7C375F-4468-4869-A6F1-DAF6119FE568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4343400"/>
            <a:ext cx="8982075" cy="222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85800" y="1600200"/>
            <a:ext cx="48768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SFFD and SFPUC are “closely related and mutually involved in fire protection.”</a:t>
            </a:r>
          </a:p>
          <a:p>
            <a:endParaRPr lang="en-US" sz="2800" dirty="0" smtClean="0"/>
          </a:p>
          <a:p>
            <a:r>
              <a:rPr lang="en-US" sz="2800" dirty="0" smtClean="0"/>
              <a:t>- </a:t>
            </a:r>
            <a:r>
              <a:rPr lang="en-US" dirty="0" smtClean="0"/>
              <a:t>Keith P. </a:t>
            </a:r>
            <a:r>
              <a:rPr lang="en-US" dirty="0" err="1" smtClean="0"/>
              <a:t>Calden</a:t>
            </a:r>
            <a:r>
              <a:rPr lang="en-US" dirty="0" smtClean="0"/>
              <a:t>, SFFD Chief 1971</a:t>
            </a:r>
            <a:endParaRPr lang="en-US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100" y="202871"/>
            <a:ext cx="3619500" cy="5410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957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AWSS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1" y="1600200"/>
            <a:ext cx="8153400" cy="41910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400" dirty="0" smtClean="0"/>
              <a:t>AWSS: High-pressure </a:t>
            </a:r>
            <a:r>
              <a:rPr lang="en-US" sz="2400" b="1" dirty="0" smtClean="0"/>
              <a:t>seismically reliable </a:t>
            </a:r>
            <a:r>
              <a:rPr lang="en-US" sz="2400" dirty="0" smtClean="0"/>
              <a:t>water distribution system for fire-fighting.</a:t>
            </a:r>
          </a:p>
          <a:p>
            <a:pPr>
              <a:spcBef>
                <a:spcPts val="1200"/>
              </a:spcBef>
            </a:pPr>
            <a:r>
              <a:rPr lang="en-US" sz="2400" dirty="0" smtClean="0"/>
              <a:t>Built 1910-1914 following Great Earthquake and Fires.</a:t>
            </a:r>
          </a:p>
          <a:p>
            <a:pPr lvl="1">
              <a:spcBef>
                <a:spcPts val="1200"/>
              </a:spcBef>
            </a:pPr>
            <a:r>
              <a:rPr lang="en-US" dirty="0" smtClean="0"/>
              <a:t>Operated and maintained by SFFD with support from SFDPW</a:t>
            </a:r>
          </a:p>
          <a:p>
            <a:pPr lvl="1">
              <a:spcBef>
                <a:spcPts val="1200"/>
              </a:spcBef>
            </a:pPr>
            <a:r>
              <a:rPr lang="en-US" dirty="0" smtClean="0"/>
              <a:t>Separate system from low-pressure potable water system that is operated and maintained by SFPUC.</a:t>
            </a:r>
          </a:p>
          <a:p>
            <a:pPr lvl="1">
              <a:spcBef>
                <a:spcPts val="1200"/>
              </a:spcBef>
            </a:pPr>
            <a:r>
              <a:rPr lang="en-US" dirty="0" smtClean="0"/>
              <a:t>Not to be confused with Portable Water Supply System (PWSS): owned and maintained by SFFD.</a:t>
            </a:r>
          </a:p>
          <a:p>
            <a:pPr>
              <a:spcBef>
                <a:spcPts val="1200"/>
              </a:spcBef>
            </a:pPr>
            <a:r>
              <a:rPr lang="en-US" sz="2400" dirty="0" smtClean="0"/>
              <a:t>2010: AWSS assets transferred from SFFD to SFPUC</a:t>
            </a:r>
          </a:p>
          <a:p>
            <a:pPr>
              <a:spcBef>
                <a:spcPts val="1200"/>
              </a:spcBef>
            </a:pPr>
            <a:r>
              <a:rPr lang="en-US" sz="2400" dirty="0" smtClean="0"/>
              <a:t>2010 + 2014: ESER Bond-funded improvements</a:t>
            </a:r>
          </a:p>
          <a:p>
            <a:pPr>
              <a:spcBef>
                <a:spcPts val="1200"/>
              </a:spcBef>
            </a:pPr>
            <a:r>
              <a:rPr lang="en-US" sz="2400" dirty="0" smtClean="0"/>
              <a:t>2015: MOU between SFFD and SFPUC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7C375F-4468-4869-A6F1-DAF6119FE568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39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AWSS System Map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7C375F-4468-4869-A6F1-DAF6119FE568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5123" name="Picture 3" descr="W:\Engineering\ENGINEER\AWSS\Document received from David Myerson 02-02-2015\Maps\Archive\Map-Existing AWSS System AECOM-AGS 2012-05-01, reduced size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6" t="16542" r="9076" b="23310"/>
          <a:stretch/>
        </p:blipFill>
        <p:spPr bwMode="auto">
          <a:xfrm>
            <a:off x="3505200" y="1295400"/>
            <a:ext cx="5181600" cy="540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7200" y="1752600"/>
            <a:ext cx="2743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AWSS Facilities: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135 </a:t>
            </a:r>
            <a:r>
              <a:rPr lang="en-US" dirty="0"/>
              <a:t>miles </a:t>
            </a:r>
            <a:r>
              <a:rPr lang="en-US" dirty="0" smtClean="0"/>
              <a:t>pipes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1 reservoir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2 tanks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2 </a:t>
            </a:r>
            <a:r>
              <a:rPr lang="en-US" dirty="0"/>
              <a:t>salt-water pump </a:t>
            </a:r>
            <a:r>
              <a:rPr lang="en-US" dirty="0" smtClean="0"/>
              <a:t>stations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154 cisterns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1,575 hydrants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pressures </a:t>
            </a:r>
            <a:r>
              <a:rPr lang="en-US" dirty="0"/>
              <a:t>up to </a:t>
            </a:r>
            <a:r>
              <a:rPr lang="en-US" dirty="0" smtClean="0"/>
              <a:t>328 </a:t>
            </a:r>
            <a:r>
              <a:rPr lang="en-US" dirty="0"/>
              <a:t>psi  </a:t>
            </a:r>
          </a:p>
        </p:txBody>
      </p:sp>
    </p:spTree>
    <p:extLst>
      <p:ext uri="{BB962C8B-B14F-4D97-AF65-F5344CB8AC3E}">
        <p14:creationId xmlns:p14="http://schemas.microsoft.com/office/powerpoint/2010/main" val="39735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AWSS Schematic</a:t>
            </a:r>
            <a:endParaRPr lang="en-US" sz="2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42"/>
          <a:stretch/>
        </p:blipFill>
        <p:spPr bwMode="auto">
          <a:xfrm>
            <a:off x="1387475" y="1371601"/>
            <a:ext cx="6369051" cy="523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547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Twin Peaks Reservoir: </a:t>
            </a:r>
            <a:br>
              <a:rPr lang="en-US" dirty="0" smtClean="0"/>
            </a:br>
            <a:r>
              <a:rPr lang="en-US" dirty="0" smtClean="0"/>
              <a:t>Dedication 1914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7C375F-4468-4869-A6F1-DAF6119FE568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8654681"/>
              </p:ext>
            </p:extLst>
          </p:nvPr>
        </p:nvGraphicFramePr>
        <p:xfrm>
          <a:off x="1219200" y="1204701"/>
          <a:ext cx="6781800" cy="54913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" name="Photo Editor Photo" r:id="rId3" imgW="4704762" imgH="3809524" progId="MSPhotoEd.3">
                  <p:embed/>
                </p:oleObj>
              </mc:Choice>
              <mc:Fallback>
                <p:oleObj name="Photo Editor Photo" r:id="rId3" imgW="4704762" imgH="3809524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1204701"/>
                        <a:ext cx="6781800" cy="54913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0563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ESER Bond 2010 Improvements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386763" cy="41910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 smtClean="0"/>
              <a:t>ESER Bond 2010: $108M for reliability improvements to facilities, pipelines and cisterns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$2M Planning Evaluation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Improvements at Ashbury and Jones Street Tanks, Pump Station Nos. 1 and 2; Twin Peaks Reservoir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30 new cisterns by 2017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Pipeline condition assessment and repairs:</a:t>
            </a:r>
          </a:p>
          <a:p>
            <a:pPr lvl="1">
              <a:spcBef>
                <a:spcPts val="1200"/>
              </a:spcBef>
            </a:pPr>
            <a:r>
              <a:rPr lang="en-US" sz="2400" dirty="0" smtClean="0"/>
              <a:t>Leak detection 70 miles pipe</a:t>
            </a:r>
          </a:p>
          <a:p>
            <a:pPr lvl="1">
              <a:spcBef>
                <a:spcPts val="1200"/>
              </a:spcBef>
            </a:pPr>
            <a:r>
              <a:rPr lang="en-US" sz="2400" dirty="0" smtClean="0"/>
              <a:t>Pipeline R&amp;R recommendations in 2017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7C375F-4468-4869-A6F1-DAF6119FE568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11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5970AD-52CC-4357-AA2E-07CF143E2544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1026" name="Picture 2" descr="C:\Users\kmiller\AppData\Local\Microsoft\Windows\Temporary Internet Files\Content.Outlook\Y784A10S\IMG_21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819400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676400"/>
            <a:ext cx="3448050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3400" y="1447800"/>
            <a:ext cx="464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Twin Peaks Reservoir Joint Sealing: Saves 150,000 gallons water per day!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82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Straight Edge">
  <a:themeElements>
    <a:clrScheme name="2_Straight Edge 2">
      <a:dk1>
        <a:srgbClr val="003366"/>
      </a:dk1>
      <a:lt1>
        <a:srgbClr val="FFFFFF"/>
      </a:lt1>
      <a:dk2>
        <a:srgbClr val="003366"/>
      </a:dk2>
      <a:lt2>
        <a:srgbClr val="E3E2C7"/>
      </a:lt2>
      <a:accent1>
        <a:srgbClr val="CCCC99"/>
      </a:accent1>
      <a:accent2>
        <a:srgbClr val="003366"/>
      </a:accent2>
      <a:accent3>
        <a:srgbClr val="FFFFFF"/>
      </a:accent3>
      <a:accent4>
        <a:srgbClr val="002A56"/>
      </a:accent4>
      <a:accent5>
        <a:srgbClr val="E2E2CA"/>
      </a:accent5>
      <a:accent6>
        <a:srgbClr val="002D5C"/>
      </a:accent6>
      <a:hlink>
        <a:srgbClr val="003366"/>
      </a:hlink>
      <a:folHlink>
        <a:srgbClr val="800000"/>
      </a:folHlink>
    </a:clrScheme>
    <a:fontScheme name="2_Straight Edge">
      <a:majorFont>
        <a:latin typeface="Arial MT"/>
        <a:ea typeface=""/>
        <a:cs typeface=""/>
      </a:majorFont>
      <a:minorFont>
        <a:latin typeface="Arial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Palatino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Palatino" pitchFamily="18" charset="0"/>
          </a:defRPr>
        </a:defPPr>
      </a:lstStyle>
    </a:lnDef>
  </a:objectDefaults>
  <a:extraClrSchemeLst>
    <a:extraClrScheme>
      <a:clrScheme name="2_Straight Edge 1">
        <a:dk1>
          <a:srgbClr val="008080"/>
        </a:dk1>
        <a:lt1>
          <a:srgbClr val="FFFFCC"/>
        </a:lt1>
        <a:dk2>
          <a:srgbClr val="009999"/>
        </a:dk2>
        <a:lt2>
          <a:srgbClr val="FFFF99"/>
        </a:lt2>
        <a:accent1>
          <a:srgbClr val="336699"/>
        </a:accent1>
        <a:accent2>
          <a:srgbClr val="FFFF99"/>
        </a:accent2>
        <a:accent3>
          <a:srgbClr val="AACACA"/>
        </a:accent3>
        <a:accent4>
          <a:srgbClr val="DADAAE"/>
        </a:accent4>
        <a:accent5>
          <a:srgbClr val="ADB8CA"/>
        </a:accent5>
        <a:accent6>
          <a:srgbClr val="E7E78A"/>
        </a:accent6>
        <a:hlink>
          <a:srgbClr val="FFFFCC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aight Edge 2">
        <a:dk1>
          <a:srgbClr val="003366"/>
        </a:dk1>
        <a:lt1>
          <a:srgbClr val="FFFFFF"/>
        </a:lt1>
        <a:dk2>
          <a:srgbClr val="003366"/>
        </a:dk2>
        <a:lt2>
          <a:srgbClr val="E3E2C7"/>
        </a:lt2>
        <a:accent1>
          <a:srgbClr val="CCCC99"/>
        </a:accent1>
        <a:accent2>
          <a:srgbClr val="003366"/>
        </a:accent2>
        <a:accent3>
          <a:srgbClr val="FFFFFF"/>
        </a:accent3>
        <a:accent4>
          <a:srgbClr val="002A56"/>
        </a:accent4>
        <a:accent5>
          <a:srgbClr val="E2E2CA"/>
        </a:accent5>
        <a:accent6>
          <a:srgbClr val="002D5C"/>
        </a:accent6>
        <a:hlink>
          <a:srgbClr val="003366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aight Edg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333333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2D2D2D"/>
        </a:accent6>
        <a:hlink>
          <a:srgbClr val="80808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aight Edge 4">
        <a:dk1>
          <a:srgbClr val="5F5F5F"/>
        </a:dk1>
        <a:lt1>
          <a:srgbClr val="FFFFFF"/>
        </a:lt1>
        <a:dk2>
          <a:srgbClr val="003366"/>
        </a:dk2>
        <a:lt2>
          <a:srgbClr val="FFFFFF"/>
        </a:lt2>
        <a:accent1>
          <a:srgbClr val="7E003F"/>
        </a:accent1>
        <a:accent2>
          <a:srgbClr val="DDDDDD"/>
        </a:accent2>
        <a:accent3>
          <a:srgbClr val="AAADB8"/>
        </a:accent3>
        <a:accent4>
          <a:srgbClr val="DADADA"/>
        </a:accent4>
        <a:accent5>
          <a:srgbClr val="C0AAAF"/>
        </a:accent5>
        <a:accent6>
          <a:srgbClr val="C8C8C8"/>
        </a:accent6>
        <a:hlink>
          <a:srgbClr val="969696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31484</TotalTime>
  <Words>1242</Words>
  <Application>Microsoft Office PowerPoint</Application>
  <PresentationFormat>On-screen Show (4:3)</PresentationFormat>
  <Paragraphs>303</Paragraphs>
  <Slides>28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Arial</vt:lpstr>
      <vt:lpstr>Arial MT</vt:lpstr>
      <vt:lpstr>Calibri</vt:lpstr>
      <vt:lpstr>Garamond</vt:lpstr>
      <vt:lpstr>Palatino</vt:lpstr>
      <vt:lpstr>Times New Roman</vt:lpstr>
      <vt:lpstr>Verdana</vt:lpstr>
      <vt:lpstr>Wingdings</vt:lpstr>
      <vt:lpstr>Wingdings 2</vt:lpstr>
      <vt:lpstr>2_Straight Edge</vt:lpstr>
      <vt:lpstr>Photo Editor Photo</vt:lpstr>
      <vt:lpstr>PowerPoint Presentation</vt:lpstr>
      <vt:lpstr>Auxiliary Water Supply System (AWSS) Overview</vt:lpstr>
      <vt:lpstr>PowerPoint Presentation</vt:lpstr>
      <vt:lpstr>AWSS History</vt:lpstr>
      <vt:lpstr>AWSS System Map</vt:lpstr>
      <vt:lpstr>AWSS Schematic</vt:lpstr>
      <vt:lpstr>Twin Peaks Reservoir:  Dedication 1914</vt:lpstr>
      <vt:lpstr>ESER Bond 2010 Improvements</vt:lpstr>
      <vt:lpstr>PowerPoint Presentation</vt:lpstr>
      <vt:lpstr>Ashbury Heights Tank   New Tank Complete 2014-15</vt:lpstr>
      <vt:lpstr>Ashbury Heights Tank</vt:lpstr>
      <vt:lpstr>Jones Street Tank Foundation Micropiles &amp; Twin Peaks Reservoir Joint Sealing (2015)</vt:lpstr>
      <vt:lpstr>Saltwater Pump Stations</vt:lpstr>
      <vt:lpstr>30 New Cisterns by 2016</vt:lpstr>
      <vt:lpstr>Reliability – at ESER 2010 Completion</vt:lpstr>
      <vt:lpstr>ESER Bond 2014 Projects - $55M</vt:lpstr>
      <vt:lpstr>SFPUC AWSS Maintenance</vt:lpstr>
      <vt:lpstr>SFPUC Operations</vt:lpstr>
      <vt:lpstr>AWSS Shutdowns: Google Maps Engine</vt:lpstr>
      <vt:lpstr>Long-term AWSS Funding Strategy</vt:lpstr>
      <vt:lpstr>SFFD-SFPUC MOU Highlights</vt:lpstr>
      <vt:lpstr>Questions?</vt:lpstr>
      <vt:lpstr>Extra Slides</vt:lpstr>
      <vt:lpstr>Physical Plant (Core Facilities)</vt:lpstr>
      <vt:lpstr>New Cisterns</vt:lpstr>
      <vt:lpstr>New Cisterns</vt:lpstr>
      <vt:lpstr>Pipelines &amp; Tunnels</vt:lpstr>
      <vt:lpstr>ESER 2014 Projects</vt:lpstr>
    </vt:vector>
  </TitlesOfParts>
  <Company>CCSF-PUC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San Francisco Public Utilities Commission</dc:title>
  <dc:creator>SFPUC</dc:creator>
  <cp:lastModifiedBy>Conefrey, Maureen (FIR)</cp:lastModifiedBy>
  <cp:revision>663</cp:revision>
  <cp:lastPrinted>2015-06-24T00:06:51Z</cp:lastPrinted>
  <dcterms:created xsi:type="dcterms:W3CDTF">2005-01-23T21:02:35Z</dcterms:created>
  <dcterms:modified xsi:type="dcterms:W3CDTF">2015-07-16T17:58:01Z</dcterms:modified>
</cp:coreProperties>
</file>