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94" r:id="rId4"/>
    <p:sldId id="310" r:id="rId5"/>
    <p:sldId id="302" r:id="rId6"/>
    <p:sldId id="316" r:id="rId7"/>
    <p:sldId id="318" r:id="rId8"/>
    <p:sldId id="265" r:id="rId9"/>
    <p:sldId id="320" r:id="rId10"/>
    <p:sldId id="306" r:id="rId11"/>
    <p:sldId id="307" r:id="rId12"/>
    <p:sldId id="308" r:id="rId13"/>
    <p:sldId id="309" r:id="rId14"/>
    <p:sldId id="312" r:id="rId15"/>
    <p:sldId id="256" r:id="rId16"/>
    <p:sldId id="31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84528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8832B9-DA7C-4F6A-B54D-0C476DC5D012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16B370-3941-42AB-B0CB-729E2DB09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A08AF91-3071-784F-8AF1-BC03A0DF1B9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33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6B370-3941-42AB-B0CB-729E2DB09E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A08AF91-3071-784F-8AF1-BC03A0DF1B9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02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A08AF91-3071-784F-8AF1-BC03A0DF1B9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31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5956-436F-4271-A60C-920B6B6D5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19126-E467-410F-A27A-4BBCB8361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2814-53B7-473C-94E2-900ED8DE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6A37-32FC-4A59-A647-F665A84F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79D1-7157-4F93-B44B-6DB21002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5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ED20-F3D9-4FFE-9498-8DF221FE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36465-DB60-4C7D-960C-8618A8371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92F6A-B092-4FFB-B00C-B1C5F529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9D39-AE3C-4F0B-AF9B-95FF9DD5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1BBAC-C4EF-4CB0-BB85-B7F8BEE1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6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B5804-5C4C-43F0-A034-5D373E891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1A8D8-09BE-4ADE-A970-875F4671F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0DC5-684A-4DDC-9A36-B1DB0E3C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5F34E-E355-4179-9324-E4D2F833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E24D7-086A-42E5-AE28-BA68FB57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2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9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7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6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7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9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8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B42F-E0AD-42CB-B800-B4FAA913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46697-739D-4971-8BFF-89468380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4CD6-EB33-48B0-A029-21CF3BC4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4795A-DCD0-4AB8-806B-71676055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A6810-3BE1-4C41-8014-DEF0D15C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55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33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B3AE-FE7B-4E60-8493-2E09D673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24DA7-41FB-49EE-A826-FAAE12C9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65FD7-BF00-403D-A595-D29D462A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E0915-4897-4693-A05A-6F00DF5B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2F3A-FD26-470C-8F73-AB30557D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15CF-B85E-4FB4-AE04-E152A64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F5B7-43D5-41D7-852E-5E788E32C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19DA-5906-411F-8508-C2760548B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4A50F-3BA8-44FE-9F12-7767BA5B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87DFF-B2C3-4C2E-B40E-52F6090D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F5DFA-E362-4029-9A7C-53EA8287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9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F9EA-5C94-4D14-96FD-E5BAEECC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3417E-6B53-4B30-B4DE-D115CFCDE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E9C5-6B32-4BAD-AE78-493B344D2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6722C-F328-4E7C-BB65-B073D5444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06CD3-5827-47ED-99D3-CE5ED354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8D718-89E5-4882-8A04-43D05BA1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D764C-D50A-489E-A688-A6D6DAA6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C7AFB-4873-4AC4-9790-3D5F9307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B175-5169-4862-9B41-EDFD164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A3F7E-BACD-4F1E-B7E5-B840B4AB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C5A13-FCD6-4F3F-BF5A-95E13FD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DC4C-4D17-4FC6-B353-D9DC390E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3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2CC0F-1A79-4E58-9CC2-D51FEF82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13EE0-8B00-4718-ADA9-16E7A8F6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9601F-1318-4A1B-9FCF-82A50FAD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5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44FA-7262-4245-AFAA-43800FE2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3BED-D277-4E18-B5F9-35B370D3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6738D-B7B4-4EBF-A25A-88574958D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3A195-073A-40F4-BD5E-D1F39AF3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BE94-94F8-46BC-B428-FFB7B17C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0AF4B-8686-4039-9F21-7F80B20F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5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4D5A-F202-432E-BDFE-21AD5270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652D9-FA32-4020-949C-139441925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2BD42-1922-4D89-8ACD-6541C6B2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CCE9F-524C-43B8-9147-55ED03CC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480C7-3605-4B43-BCBA-E2DFA8D3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7D83A-690C-44B6-B37F-302C6BE2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790EC-6BF6-4DD0-8174-20BC46E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6C5F8-A605-48F8-8F8F-58B192B6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907C0-DBED-484A-B89C-5FDFF3BE6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CF41-67A9-483E-BD21-D2DC3D1F308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6B11D-21D7-43AC-A00A-94B856D54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F0CE3-7750-422A-BF5A-13EE7F41E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8AE1-6861-46CA-B0E0-6B6B8EEBF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E880-991D-4FE0-8022-8F35F83278E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491490"/>
            <a:ext cx="8229600" cy="18589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entium Basic"/>
              </a:rPr>
              <a:t>Division of Fire Prevention and Investigation</a:t>
            </a:r>
            <a:br>
              <a:rPr lang="en-US" sz="3600" dirty="0">
                <a:latin typeface="Gentium Basic"/>
              </a:rPr>
            </a:br>
            <a:br>
              <a:rPr lang="en-US" sz="3600" dirty="0">
                <a:latin typeface="Gentium Basic"/>
              </a:rPr>
            </a:br>
            <a:r>
              <a:rPr lang="en-US" sz="3200" dirty="0">
                <a:latin typeface="Gentium Basic"/>
              </a:rPr>
              <a:t>August 14, 2019</a:t>
            </a:r>
          </a:p>
        </p:txBody>
      </p:sp>
      <p:pic>
        <p:nvPicPr>
          <p:cNvPr id="63498" name="Picture 10" descr="SFFD Color Se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>
          <a:xfrm>
            <a:off x="4324350" y="2777491"/>
            <a:ext cx="2971800" cy="3184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1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43C84-0125-4196-BB93-D4D81E47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23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F1717-173E-41ED-9DB8-F0AA3E1F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8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9F578-ED11-4C7B-A2A8-B3B64854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7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273451A-72A2-486B-8FAB-610C76B86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41132"/>
              </p:ext>
            </p:extLst>
          </p:nvPr>
        </p:nvGraphicFramePr>
        <p:xfrm>
          <a:off x="-1" y="-1"/>
          <a:ext cx="12457043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Visio" r:id="rId3" imgW="15430545" imgH="9524827" progId="Visio.Drawing.11">
                  <p:embed/>
                </p:oleObj>
              </mc:Choice>
              <mc:Fallback>
                <p:oleObj name="Visio" r:id="rId3" imgW="15430545" imgH="9524827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ABA8FD-7E01-4B51-807C-D302B743C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1"/>
                        <a:ext cx="12457043" cy="6858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40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3933F7-24AC-450A-A170-6FE29A80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0DDD3-F344-4E9F-9C4E-27D8C1E7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">
            <a:extLst>
              <a:ext uri="{FF2B5EF4-FFF2-40B4-BE49-F238E27FC236}">
                <a16:creationId xmlns:a16="http://schemas.microsoft.com/office/drawing/2014/main" id="{00507F46-691C-4A69-9D66-E6F86C511E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574675"/>
            <a:ext cx="9621078" cy="570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40"/>
            <a:ext cx="82296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entium Basic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Oval 2"/>
          <p:cNvSpPr/>
          <p:nvPr/>
        </p:nvSpPr>
        <p:spPr>
          <a:xfrm>
            <a:off x="1085850" y="1680210"/>
            <a:ext cx="472652" cy="5926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latin typeface="Helvetica LT Std Light" pitchFamily="34" charset="0"/>
                <a:cs typeface="Helvetica Light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085850" y="2515607"/>
            <a:ext cx="472652" cy="5926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latin typeface="Helvetica LT Std Light" pitchFamily="34" charset="0"/>
                <a:cs typeface="Helvetica Light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085850" y="3417368"/>
            <a:ext cx="548852" cy="5926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Helvetica LT Std Light" pitchFamily="34" charset="0"/>
                <a:cs typeface="Helvetica Light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085850" y="4312920"/>
            <a:ext cx="548852" cy="5926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latin typeface="Helvetica LT Std Light" pitchFamily="34" charset="0"/>
                <a:cs typeface="Helvetica Light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7605" y="1680210"/>
            <a:ext cx="803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entium Basic"/>
              </a:rPr>
              <a:t>Division of Fire Prevention and Investigation Overview</a:t>
            </a:r>
            <a:endParaRPr lang="en-US" sz="2800" dirty="0">
              <a:solidFill>
                <a:prstClr val="black"/>
              </a:solidFill>
              <a:latin typeface="Gentium Basic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604" y="2539335"/>
            <a:ext cx="867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entium Basic"/>
              </a:rPr>
              <a:t>Accomplishments: Review of Strategic Initiatives </a:t>
            </a:r>
            <a:endParaRPr lang="en-US" sz="2800" dirty="0">
              <a:solidFill>
                <a:prstClr val="black"/>
              </a:solidFill>
              <a:latin typeface="Gentium Basic"/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1040" y="4295401"/>
            <a:ext cx="385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entium Basic"/>
              </a:rPr>
              <a:t>Introduction: Senior Staff</a:t>
            </a:r>
            <a:endParaRPr lang="en-US" dirty="0">
              <a:solidFill>
                <a:prstClr val="black"/>
              </a:solidFill>
              <a:latin typeface="Gentium Bas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5705" y="3417368"/>
            <a:ext cx="759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entium Basic"/>
              </a:rPr>
              <a:t>Current Initiatives</a:t>
            </a:r>
            <a:endParaRPr lang="en-US" sz="2800" dirty="0">
              <a:solidFill>
                <a:prstClr val="black"/>
              </a:solidFill>
              <a:latin typeface="Gentium Basic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42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D7353-5FB1-478E-B4AF-6AB25251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0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  <a:t>Accomplishments: Review of Strategic Initiatives </a:t>
            </a:r>
            <a:endParaRPr lang="en-US" sz="3600" dirty="0">
              <a:solidFill>
                <a:prstClr val="black"/>
              </a:solidFill>
              <a:latin typeface="Gentium Basic"/>
              <a:ea typeface="+mn-ea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Fire Investigation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Fire Complaint 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Administrative Hearing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Transparency: Fire Inspection Activity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Community Outreach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Website Enhancements: sf-fire.org Fire Safety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Special Projects Team: Affordable Housing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TASC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Gentium Basic"/>
            </a:endParaRPr>
          </a:p>
          <a:p>
            <a:endParaRPr lang="en-US" dirty="0">
              <a:latin typeface="Gentium Basic"/>
            </a:endParaRPr>
          </a:p>
          <a:p>
            <a:endParaRPr lang="en-US" dirty="0">
              <a:latin typeface="Gentium Basic"/>
            </a:endParaRPr>
          </a:p>
        </p:txBody>
      </p:sp>
    </p:spTree>
    <p:extLst>
      <p:ext uri="{BB962C8B-B14F-4D97-AF65-F5344CB8AC3E}">
        <p14:creationId xmlns:p14="http://schemas.microsoft.com/office/powerpoint/2010/main" val="105353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3600">
                <a:solidFill>
                  <a:prstClr val="black"/>
                </a:solidFill>
                <a:latin typeface="Gentium Basic"/>
                <a:ea typeface="+mn-ea"/>
                <a:cs typeface="+mn-cs"/>
              </a:rPr>
              <a:t>Current Initiatives</a:t>
            </a:r>
            <a:endParaRPr lang="en-US" sz="3600" dirty="0">
              <a:solidFill>
                <a:prstClr val="black"/>
              </a:solidFill>
              <a:latin typeface="Gentium Basic"/>
              <a:ea typeface="+mn-ea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Organizational Enhancements </a:t>
            </a:r>
            <a:r>
              <a:rPr lang="en-US" sz="1900" dirty="0">
                <a:latin typeface="Gentium Basic"/>
              </a:rPr>
              <a:t>(new 42s)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San Francisco Fire Code Amendments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Administrative Bulletins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49 South Van Ness Permit Center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Special Projects Housing Scope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Training </a:t>
            </a:r>
            <a:r>
              <a:rPr lang="en-US" sz="1900" dirty="0">
                <a:latin typeface="Gentium Basic"/>
              </a:rPr>
              <a:t>(FPE, 960)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Cross Departmental Communications </a:t>
            </a:r>
            <a:r>
              <a:rPr lang="en-US" sz="1900" dirty="0">
                <a:latin typeface="Gentium Basic"/>
              </a:rPr>
              <a:t>(Monthly Cadence Meeting with BCs)</a:t>
            </a:r>
          </a:p>
          <a:p>
            <a:pPr marL="0" indent="0">
              <a:buNone/>
            </a:pPr>
            <a:endParaRPr lang="en-US" dirty="0">
              <a:latin typeface="Gentium Basic"/>
            </a:endParaRPr>
          </a:p>
          <a:p>
            <a:endParaRPr lang="en-US" dirty="0">
              <a:latin typeface="Gentium Basic"/>
            </a:endParaRPr>
          </a:p>
          <a:p>
            <a:endParaRPr lang="en-US" dirty="0">
              <a:latin typeface="Gentium Basic"/>
            </a:endParaRPr>
          </a:p>
        </p:txBody>
      </p:sp>
    </p:spTree>
    <p:extLst>
      <p:ext uri="{BB962C8B-B14F-4D97-AF65-F5344CB8AC3E}">
        <p14:creationId xmlns:p14="http://schemas.microsoft.com/office/powerpoint/2010/main" val="208884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562860"/>
            <a:ext cx="8199120" cy="109728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  <a:t>Introduction: Senior Staff</a:t>
            </a:r>
          </a:p>
        </p:txBody>
      </p:sp>
    </p:spTree>
    <p:extLst>
      <p:ext uri="{BB962C8B-B14F-4D97-AF65-F5344CB8AC3E}">
        <p14:creationId xmlns:p14="http://schemas.microsoft.com/office/powerpoint/2010/main" val="180566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98800" y="4930877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tium Basic" panose="02000503060000020004" pitchFamily="2" charset="0"/>
              </a:rPr>
              <a:t>Questions?</a:t>
            </a:r>
          </a:p>
        </p:txBody>
      </p:sp>
      <p:pic>
        <p:nvPicPr>
          <p:cNvPr id="93192" name="Picture 8" descr="SFFD Color Se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 bwMode="auto">
          <a:xfrm>
            <a:off x="4035425" y="609600"/>
            <a:ext cx="3917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4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31719"/>
            <a:ext cx="9749790" cy="2286645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  <a:t>1. Lifecycle of Fire Complaints</a:t>
            </a:r>
            <a:b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</a:br>
            <a: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  <a:t>2. Division Organization Chart</a:t>
            </a:r>
            <a:b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</a:br>
            <a:r>
              <a:rPr lang="en-US" sz="3600" dirty="0">
                <a:solidFill>
                  <a:prstClr val="black"/>
                </a:solidFill>
                <a:latin typeface="Gentium Basic"/>
                <a:ea typeface="+mn-ea"/>
                <a:cs typeface="+mn-cs"/>
              </a:rPr>
              <a:t>3. Planning Department Housing Pipeline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090" y="1337310"/>
            <a:ext cx="6549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Gentium Basic"/>
              </a:rPr>
              <a:t>Appendix:</a:t>
            </a:r>
            <a:br>
              <a:rPr lang="en-US" sz="4400" dirty="0">
                <a:solidFill>
                  <a:prstClr val="black"/>
                </a:solidFill>
                <a:latin typeface="Gentium Basic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837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3E0D7-F419-4E78-A1E4-6174C575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3" y="0"/>
            <a:ext cx="11767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128</Words>
  <Application>Microsoft Office PowerPoint</Application>
  <PresentationFormat>Widescreen</PresentationFormat>
  <Paragraphs>37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Gentium Basic</vt:lpstr>
      <vt:lpstr>Helvetica LT Std Light</vt:lpstr>
      <vt:lpstr>Wingdings</vt:lpstr>
      <vt:lpstr>Office Theme</vt:lpstr>
      <vt:lpstr>1_Office Theme</vt:lpstr>
      <vt:lpstr>Visio</vt:lpstr>
      <vt:lpstr>Division of Fire Prevention and Investigation  August 14, 2019</vt:lpstr>
      <vt:lpstr>Agenda</vt:lpstr>
      <vt:lpstr>PowerPoint Presentation</vt:lpstr>
      <vt:lpstr>Accomplishments: Review of Strategic Initiatives </vt:lpstr>
      <vt:lpstr>Current Initiatives</vt:lpstr>
      <vt:lpstr>Introduction: Senior Staff</vt:lpstr>
      <vt:lpstr>PowerPoint Presentation</vt:lpstr>
      <vt:lpstr>1. Lifecycle of Fire Complaints 2. Division Organization Chart 3. Planning Department Housing Pipeline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DeCossio, Dan (FIR)</dc:creator>
  <cp:lastModifiedBy>Conefrey, Maureen (FIR)</cp:lastModifiedBy>
  <cp:revision>24</cp:revision>
  <cp:lastPrinted>2019-08-14T21:42:29Z</cp:lastPrinted>
  <dcterms:created xsi:type="dcterms:W3CDTF">2019-08-07T18:36:11Z</dcterms:created>
  <dcterms:modified xsi:type="dcterms:W3CDTF">2019-08-14T21:43:03Z</dcterms:modified>
</cp:coreProperties>
</file>